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Lst>
  <p:notesMasterIdLst>
    <p:notesMasterId r:id="rId20"/>
  </p:notesMasterIdLst>
  <p:sldIdLst>
    <p:sldId id="257" r:id="rId2"/>
    <p:sldId id="258" r:id="rId3"/>
    <p:sldId id="268" r:id="rId4"/>
    <p:sldId id="272" r:id="rId5"/>
    <p:sldId id="262" r:id="rId6"/>
    <p:sldId id="309" r:id="rId7"/>
    <p:sldId id="310" r:id="rId8"/>
    <p:sldId id="303" r:id="rId9"/>
    <p:sldId id="304" r:id="rId10"/>
    <p:sldId id="305" r:id="rId11"/>
    <p:sldId id="306" r:id="rId12"/>
    <p:sldId id="286" r:id="rId13"/>
    <p:sldId id="314" r:id="rId14"/>
    <p:sldId id="313" r:id="rId15"/>
    <p:sldId id="307" r:id="rId16"/>
    <p:sldId id="308" r:id="rId17"/>
    <p:sldId id="312" r:id="rId18"/>
    <p:sldId id="26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Algerian" panose="04020705040A02060702" pitchFamily="82" charset="0"/>
      <p:regular r:id="rId25"/>
    </p:embeddedFont>
    <p:embeddedFont>
      <p:font typeface="Montserrat ExtraLight" panose="020B0604020202020204" charset="0"/>
      <p:regular r:id="rId26"/>
      <p:bold r:id="rId27"/>
      <p:italic r:id="rId28"/>
      <p:boldItalic r:id="rId29"/>
    </p:embeddedFont>
    <p:embeddedFont>
      <p:font typeface="Montserrat" panose="020B0604020202020204" charset="0"/>
      <p:regular r:id="rId30"/>
      <p:bold r:id="rId31"/>
      <p:italic r:id="rId32"/>
      <p:boldItalic r:id="rId33"/>
    </p:embeddedFont>
    <p:embeddedFont>
      <p:font typeface="Montserrat ExtraBold" panose="020B0604020202020204" charset="0"/>
      <p:bold r:id="rId34"/>
      <p:boldItalic r:id="rId35"/>
    </p:embeddedFont>
    <p:embeddedFont>
      <p:font typeface="Montserrat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144497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76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6975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9745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19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624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81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36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406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248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9b18f7ddd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9b18f7ddd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271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636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75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486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47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594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363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3868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4110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dirty="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dirty="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freshservice.com/fr/features/logiciel-gestion-de-projet-informatique/"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7"/>
          <p:cNvSpPr txBox="1">
            <a:spLocks noGrp="1"/>
          </p:cNvSpPr>
          <p:nvPr>
            <p:ph type="ctrTitle"/>
          </p:nvPr>
        </p:nvSpPr>
        <p:spPr>
          <a:xfrm>
            <a:off x="922370" y="1391792"/>
            <a:ext cx="6053442"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LE SYSTEME KANBAN</a:t>
            </a:r>
            <a:endParaRPr lang="fr-FR" dirty="0"/>
          </a:p>
        </p:txBody>
      </p:sp>
      <p:sp>
        <p:nvSpPr>
          <p:cNvPr id="165" name="Google Shape;165;p37"/>
          <p:cNvSpPr txBox="1">
            <a:spLocks noGrp="1"/>
          </p:cNvSpPr>
          <p:nvPr>
            <p:ph type="subTitle" idx="1"/>
          </p:nvPr>
        </p:nvSpPr>
        <p:spPr>
          <a:xfrm>
            <a:off x="4704188" y="3647458"/>
            <a:ext cx="3940103" cy="12862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smtClean="0">
                <a:solidFill>
                  <a:schemeClr val="bg1"/>
                </a:solidFill>
                <a:latin typeface="Calibri" panose="020F0502020204030204" pitchFamily="34" charset="0"/>
                <a:cs typeface="Calibri" panose="020F0502020204030204" pitchFamily="34" charset="0"/>
              </a:rPr>
              <a:t>Jeannette Diallo</a:t>
            </a:r>
          </a:p>
          <a:p>
            <a:pPr marL="0" lvl="0" indent="0" algn="l" rtl="0">
              <a:lnSpc>
                <a:spcPct val="150000"/>
              </a:lnSpc>
              <a:spcBef>
                <a:spcPts val="0"/>
              </a:spcBef>
              <a:spcAft>
                <a:spcPts val="0"/>
              </a:spcAft>
              <a:buNone/>
            </a:pPr>
            <a:r>
              <a:rPr lang="en" dirty="0" smtClean="0">
                <a:solidFill>
                  <a:schemeClr val="bg1"/>
                </a:solidFill>
                <a:latin typeface="Calibri" panose="020F0502020204030204" pitchFamily="34" charset="0"/>
                <a:cs typeface="Calibri" panose="020F0502020204030204" pitchFamily="34" charset="0"/>
              </a:rPr>
              <a:t>Micheline Keitta</a:t>
            </a:r>
          </a:p>
          <a:p>
            <a:pPr marL="0" lvl="0" indent="0" algn="l" rtl="0">
              <a:lnSpc>
                <a:spcPct val="150000"/>
              </a:lnSpc>
              <a:spcBef>
                <a:spcPts val="0"/>
              </a:spcBef>
              <a:spcAft>
                <a:spcPts val="0"/>
              </a:spcAft>
              <a:buNone/>
            </a:pPr>
            <a:r>
              <a:rPr lang="en" dirty="0" smtClean="0">
                <a:solidFill>
                  <a:schemeClr val="bg1"/>
                </a:solidFill>
                <a:latin typeface="Calibri" panose="020F0502020204030204" pitchFamily="34" charset="0"/>
                <a:cs typeface="Calibri" panose="020F0502020204030204" pitchFamily="34" charset="0"/>
              </a:rPr>
              <a:t>Fatimata Walet Mohamed Ali</a:t>
            </a:r>
            <a:endParaRPr lang="en" dirty="0">
              <a:solidFill>
                <a:schemeClr val="bg1"/>
              </a:solidFill>
              <a:latin typeface="Calibri" panose="020F0502020204030204" pitchFamily="34" charset="0"/>
              <a:cs typeface="Calibri" panose="020F0502020204030204" pitchFamily="34" charset="0"/>
            </a:endParaRPr>
          </a:p>
          <a:p>
            <a:pPr marL="0" lvl="0" indent="0" algn="l" rtl="0">
              <a:lnSpc>
                <a:spcPct val="150000"/>
              </a:lnSpc>
              <a:spcBef>
                <a:spcPts val="0"/>
              </a:spcBef>
              <a:spcAft>
                <a:spcPts val="0"/>
              </a:spcAft>
              <a:buNone/>
            </a:pPr>
            <a:r>
              <a:rPr lang="en" dirty="0" smtClean="0">
                <a:solidFill>
                  <a:schemeClr val="bg1"/>
                </a:solidFill>
                <a:latin typeface="Calibri" panose="020F0502020204030204" pitchFamily="34" charset="0"/>
                <a:cs typeface="Calibri" panose="020F0502020204030204" pitchFamily="34" charset="0"/>
              </a:rPr>
              <a:t>Alio </a:t>
            </a:r>
            <a:r>
              <a:rPr lang="en" dirty="0">
                <a:solidFill>
                  <a:schemeClr val="bg1"/>
                </a:solidFill>
                <a:latin typeface="Calibri" panose="020F0502020204030204" pitchFamily="34" charset="0"/>
                <a:cs typeface="Calibri" panose="020F0502020204030204" pitchFamily="34" charset="0"/>
              </a:rPr>
              <a:t>Oumarou Abdoulzako</a:t>
            </a:r>
            <a:endParaRPr dirty="0">
              <a:solidFill>
                <a:schemeClr val="bg1"/>
              </a:solidFill>
              <a:latin typeface="Calibri" panose="020F0502020204030204" pitchFamily="34" charset="0"/>
              <a:cs typeface="Calibri" panose="020F0502020204030204" pitchFamily="34" charset="0"/>
            </a:endParaRPr>
          </a:p>
        </p:txBody>
      </p:sp>
      <p:sp>
        <p:nvSpPr>
          <p:cNvPr id="166" name="Google Shape;166;p37"/>
          <p:cNvSpPr txBox="1">
            <a:spLocks noGrp="1"/>
          </p:cNvSpPr>
          <p:nvPr>
            <p:ph type="ctrTitle"/>
          </p:nvPr>
        </p:nvSpPr>
        <p:spPr>
          <a:xfrm>
            <a:off x="3949091" y="3314172"/>
            <a:ext cx="1329900" cy="4239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1600" b="0" dirty="0">
                <a:latin typeface="Calibri" panose="020F0502020204030204" pitchFamily="34" charset="0"/>
                <a:ea typeface="Montserrat ExtraLight"/>
                <a:cs typeface="Calibri" panose="020F0502020204030204" pitchFamily="34" charset="0"/>
                <a:sym typeface="Montserrat ExtraLight"/>
              </a:rPr>
              <a:t>Présenté par:</a:t>
            </a:r>
            <a:endParaRPr sz="1600" b="0" dirty="0">
              <a:latin typeface="Calibri" panose="020F0502020204030204" pitchFamily="34" charset="0"/>
              <a:ea typeface="Montserrat ExtraLight"/>
              <a:cs typeface="Calibri" panose="020F0502020204030204" pitchFamily="34" charset="0"/>
              <a:sym typeface="Montserrat ExtraLight"/>
            </a:endParaRPr>
          </a:p>
        </p:txBody>
      </p:sp>
      <p:cxnSp>
        <p:nvCxnSpPr>
          <p:cNvPr id="167" name="Google Shape;167;p37"/>
          <p:cNvCxnSpPr/>
          <p:nvPr/>
        </p:nvCxnSpPr>
        <p:spPr>
          <a:xfrm>
            <a:off x="2375337" y="20167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6" name="Google Shape;167;p37"/>
          <p:cNvCxnSpPr/>
          <p:nvPr/>
        </p:nvCxnSpPr>
        <p:spPr>
          <a:xfrm flipV="1">
            <a:off x="4053016" y="3678195"/>
            <a:ext cx="1085321" cy="12357"/>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61785" y="765941"/>
            <a:ext cx="3937685" cy="1157595"/>
          </a:xfrm>
          <a:prstGeom prst="rect">
            <a:avLst/>
          </a:prstGeom>
        </p:spPr>
        <p:txBody>
          <a:bodyPr spcFirstLastPara="1" wrap="square" lIns="91425" tIns="91425" rIns="91425" bIns="91425" anchor="t" anchorCtr="0">
            <a:noAutofit/>
          </a:bodyPr>
          <a:lstStyle/>
          <a:p>
            <a:pPr marL="139700" indent="0">
              <a:lnSpc>
                <a:spcPct val="150000"/>
              </a:lnSpc>
              <a:buNone/>
            </a:pPr>
            <a:r>
              <a:rPr lang="fr-FR" dirty="0">
                <a:latin typeface="Calibri" panose="020F0502020204030204" pitchFamily="34" charset="0"/>
                <a:cs typeface="Calibri" panose="020F0502020204030204" pitchFamily="34" charset="0"/>
              </a:rPr>
              <a:t>Bien que ces méthodes agiles permettent toutes deux de donner un cadre visant à optimiser le flux de travail et à réduire le gaspillage des ressources, il existe des différences de concepts notables entre les </a:t>
            </a:r>
            <a:r>
              <a:rPr lang="fr-FR" dirty="0" smtClean="0">
                <a:latin typeface="Calibri" panose="020F0502020204030204" pitchFamily="34" charset="0"/>
                <a:cs typeface="Calibri" panose="020F0502020204030204" pitchFamily="34" charset="0"/>
              </a:rPr>
              <a:t>deux.</a:t>
            </a:r>
            <a:endParaRPr lang="fr-FR" dirty="0">
              <a:latin typeface="Calibri" panose="020F0502020204030204" pitchFamily="34" charset="0"/>
              <a:cs typeface="Calibri" panose="020F0502020204030204" pitchFamily="34" charset="0"/>
            </a:endParaRPr>
          </a:p>
        </p:txBody>
      </p:sp>
      <p:sp>
        <p:nvSpPr>
          <p:cNvPr id="7" name="Google Shape;179;p39"/>
          <p:cNvSpPr txBox="1">
            <a:spLocks/>
          </p:cNvSpPr>
          <p:nvPr/>
        </p:nvSpPr>
        <p:spPr>
          <a:xfrm>
            <a:off x="220717" y="92394"/>
            <a:ext cx="8387256"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b="1" dirty="0">
                <a:latin typeface="Calibri" panose="020F0502020204030204" pitchFamily="34" charset="0"/>
                <a:cs typeface="Calibri" panose="020F0502020204030204" pitchFamily="34" charset="0"/>
              </a:rPr>
              <a:t>Méthode Kanban VS Scrum : quelles différences ?</a:t>
            </a:r>
          </a:p>
        </p:txBody>
      </p:sp>
      <p:sp>
        <p:nvSpPr>
          <p:cNvPr id="2" name="Rectangle 1"/>
          <p:cNvSpPr/>
          <p:nvPr/>
        </p:nvSpPr>
        <p:spPr>
          <a:xfrm>
            <a:off x="906162" y="2506274"/>
            <a:ext cx="3447535" cy="1384995"/>
          </a:xfrm>
          <a:prstGeom prst="rect">
            <a:avLst/>
          </a:prstGeom>
        </p:spPr>
        <p:txBody>
          <a:bodyPr wrap="square">
            <a:spAutoFit/>
          </a:bodyPr>
          <a:lstStyle/>
          <a:p>
            <a:pPr marL="139700" indent="0">
              <a:lnSpc>
                <a:spcPct val="150000"/>
              </a:lnSpc>
              <a:buNone/>
            </a:pPr>
            <a:r>
              <a:rPr lang="fr-FR" dirty="0">
                <a:solidFill>
                  <a:schemeClr val="bg1"/>
                </a:solidFill>
                <a:latin typeface="Calibri" panose="020F0502020204030204" pitchFamily="34" charset="0"/>
                <a:cs typeface="Calibri" panose="020F0502020204030204" pitchFamily="34" charset="0"/>
              </a:rPr>
              <a:t>Toutefois, la méthode agile Kanban fonctionne bien lorsqu'elle est combinée à la méthode Scrum (on parle de </a:t>
            </a:r>
            <a:r>
              <a:rPr lang="fr-FR" i="1" dirty="0">
                <a:solidFill>
                  <a:schemeClr val="bg1"/>
                </a:solidFill>
                <a:latin typeface="Calibri" panose="020F0502020204030204" pitchFamily="34" charset="0"/>
                <a:cs typeface="Calibri" panose="020F0502020204030204" pitchFamily="34" charset="0"/>
              </a:rPr>
              <a:t>Scrumban</a:t>
            </a:r>
            <a:r>
              <a:rPr lang="fr-FR" dirty="0">
                <a:solidFill>
                  <a:schemeClr val="bg1"/>
                </a:solidFill>
                <a:latin typeface="Calibri" panose="020F0502020204030204" pitchFamily="34" charset="0"/>
                <a:cs typeface="Calibri" panose="020F0502020204030204" pitchFamily="34" charset="0"/>
              </a:rPr>
              <a:t>), mais aussi à toute autre méthode agile.</a:t>
            </a:r>
          </a:p>
        </p:txBody>
      </p:sp>
      <p:sp>
        <p:nvSpPr>
          <p:cNvPr id="3" name="Rectangle 2"/>
          <p:cNvSpPr/>
          <p:nvPr/>
        </p:nvSpPr>
        <p:spPr>
          <a:xfrm>
            <a:off x="2030627" y="3995693"/>
            <a:ext cx="4342477" cy="1061829"/>
          </a:xfrm>
          <a:prstGeom prst="rect">
            <a:avLst/>
          </a:prstGeom>
        </p:spPr>
        <p:txBody>
          <a:bodyPr wrap="square">
            <a:spAutoFit/>
          </a:bodyPr>
          <a:lstStyle/>
          <a:p>
            <a:pPr marL="139700" indent="0">
              <a:lnSpc>
                <a:spcPct val="150000"/>
              </a:lnSpc>
              <a:buNone/>
            </a:pPr>
            <a:r>
              <a:rPr lang="fr-FR" dirty="0">
                <a:solidFill>
                  <a:schemeClr val="bg1"/>
                </a:solidFill>
                <a:latin typeface="Calibri" panose="020F0502020204030204" pitchFamily="34" charset="0"/>
                <a:cs typeface="Calibri" panose="020F0502020204030204" pitchFamily="34" charset="0"/>
              </a:rPr>
              <a:t>Fondamentalement, on peut utiliser la méthode Kanban pour visualiser et améliorer les flux de travail, quelle que soit la méthodologie principale utilisée.</a:t>
            </a:r>
          </a:p>
        </p:txBody>
      </p:sp>
      <p:sp>
        <p:nvSpPr>
          <p:cNvPr id="6" name="ZoneTexte 5"/>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10</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1423690"/>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ZoneTexte 2"/>
          <p:cNvSpPr txBox="1"/>
          <p:nvPr/>
        </p:nvSpPr>
        <p:spPr>
          <a:xfrm>
            <a:off x="8666205" y="4847968"/>
            <a:ext cx="47779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11</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973856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502970" y="1232024"/>
            <a:ext cx="5597149" cy="3071003"/>
          </a:xfrm>
          <a:prstGeom prst="rect">
            <a:avLst/>
          </a:prstGeom>
        </p:spPr>
        <p:txBody>
          <a:bodyPr spcFirstLastPara="1" wrap="square" lIns="91425" tIns="91425" rIns="91425" bIns="91425" anchor="t" anchorCtr="0">
            <a:noAutofit/>
          </a:bodyPr>
          <a:lstStyle/>
          <a:p>
            <a:pPr marL="63500" lvl="0" indent="0" algn="just">
              <a:lnSpc>
                <a:spcPct val="150000"/>
              </a:lnSpc>
              <a:buSzPts val="2600"/>
              <a:buNone/>
            </a:pPr>
            <a:r>
              <a:rPr lang="fr-FR" dirty="0">
                <a:solidFill>
                  <a:srgbClr val="00B050"/>
                </a:solidFill>
                <a:latin typeface="Calibri" panose="020F0502020204030204" pitchFamily="34" charset="0"/>
                <a:cs typeface="Calibri" panose="020F0502020204030204" pitchFamily="34" charset="0"/>
              </a:rPr>
              <a:t>VERT: </a:t>
            </a:r>
            <a:r>
              <a:rPr lang="fr-FR" dirty="0">
                <a:latin typeface="Calibri" panose="020F0502020204030204" pitchFamily="34" charset="0"/>
                <a:cs typeface="Calibri" panose="020F0502020204030204" pitchFamily="34" charset="0"/>
              </a:rPr>
              <a:t>Si les kanbans sont tous en zones vertes, l'opérateur choisit</a:t>
            </a:r>
          </a:p>
          <a:p>
            <a:pPr marL="63500" lvl="0" indent="0" algn="just">
              <a:lnSpc>
                <a:spcPct val="150000"/>
              </a:lnSpc>
              <a:buSzPts val="2600"/>
              <a:buNone/>
            </a:pPr>
            <a:r>
              <a:rPr lang="fr-FR" dirty="0">
                <a:latin typeface="Calibri" panose="020F0502020204030204" pitchFamily="34" charset="0"/>
                <a:cs typeface="Calibri" panose="020F0502020204030204" pitchFamily="34" charset="0"/>
              </a:rPr>
              <a:t>la fabrication qu'il va engager sans contraintes de priorité</a:t>
            </a:r>
            <a:r>
              <a:rPr lang="fr-FR" dirty="0" smtClean="0">
                <a:latin typeface="Calibri" panose="020F0502020204030204" pitchFamily="34" charset="0"/>
                <a:cs typeface="Calibri" panose="020F0502020204030204" pitchFamily="34" charset="0"/>
              </a:rPr>
              <a:t>.</a:t>
            </a:r>
          </a:p>
          <a:p>
            <a:pPr marL="63500" lvl="0" indent="0" algn="just">
              <a:lnSpc>
                <a:spcPct val="150000"/>
              </a:lnSpc>
              <a:buSzPts val="2600"/>
              <a:buNone/>
            </a:pPr>
            <a:endParaRPr lang="fr-FR" dirty="0">
              <a:latin typeface="Calibri" panose="020F0502020204030204" pitchFamily="34" charset="0"/>
              <a:cs typeface="Calibri" panose="020F0502020204030204" pitchFamily="34" charset="0"/>
            </a:endParaRPr>
          </a:p>
          <a:p>
            <a:pPr marL="63500" lvl="0" indent="0" algn="just">
              <a:lnSpc>
                <a:spcPct val="150000"/>
              </a:lnSpc>
              <a:buSzPts val="2600"/>
              <a:buNone/>
            </a:pPr>
            <a:r>
              <a:rPr lang="fr-FR" dirty="0">
                <a:solidFill>
                  <a:schemeClr val="accent4">
                    <a:lumMod val="50000"/>
                  </a:schemeClr>
                </a:solidFill>
                <a:latin typeface="Calibri" panose="020F0502020204030204" pitchFamily="34" charset="0"/>
                <a:cs typeface="Calibri" panose="020F0502020204030204" pitchFamily="34" charset="0"/>
              </a:rPr>
              <a:t>ORANGE: </a:t>
            </a:r>
            <a:r>
              <a:rPr lang="fr-FR" dirty="0">
                <a:latin typeface="Calibri" panose="020F0502020204030204" pitchFamily="34" charset="0"/>
                <a:cs typeface="Calibri" panose="020F0502020204030204" pitchFamily="34" charset="0"/>
              </a:rPr>
              <a:t>Lorsque des kanbans s'accumulent dans la zone</a:t>
            </a:r>
          </a:p>
          <a:p>
            <a:pPr marL="63500" lvl="0" indent="0" algn="just">
              <a:lnSpc>
                <a:spcPct val="150000"/>
              </a:lnSpc>
              <a:buSzPts val="2600"/>
              <a:buNone/>
            </a:pPr>
            <a:r>
              <a:rPr lang="fr-FR" dirty="0">
                <a:latin typeface="Calibri" panose="020F0502020204030204" pitchFamily="34" charset="0"/>
                <a:cs typeface="Calibri" panose="020F0502020204030204" pitchFamily="34" charset="0"/>
              </a:rPr>
              <a:t>orange, c'est le signe que le stock de cette référence est proche de la</a:t>
            </a:r>
          </a:p>
          <a:p>
            <a:pPr marL="63500" lvl="0" indent="0" algn="just">
              <a:lnSpc>
                <a:spcPct val="150000"/>
              </a:lnSpc>
              <a:buSzPts val="2600"/>
              <a:buNone/>
            </a:pPr>
            <a:r>
              <a:rPr lang="fr-FR" dirty="0">
                <a:latin typeface="Calibri" panose="020F0502020204030204" pitchFamily="34" charset="0"/>
                <a:cs typeface="Calibri" panose="020F0502020204030204" pitchFamily="34" charset="0"/>
              </a:rPr>
              <a:t>rupture</a:t>
            </a:r>
            <a:r>
              <a:rPr lang="fr-FR" dirty="0" smtClean="0">
                <a:latin typeface="Calibri" panose="020F0502020204030204" pitchFamily="34" charset="0"/>
                <a:cs typeface="Calibri" panose="020F0502020204030204" pitchFamily="34" charset="0"/>
              </a:rPr>
              <a:t>.</a:t>
            </a:r>
          </a:p>
          <a:p>
            <a:pPr marL="63500" lvl="0" indent="0" algn="just">
              <a:lnSpc>
                <a:spcPct val="150000"/>
              </a:lnSpc>
              <a:buSzPts val="2600"/>
              <a:buNone/>
            </a:pPr>
            <a:endParaRPr lang="fr-FR" dirty="0">
              <a:latin typeface="Calibri" panose="020F0502020204030204" pitchFamily="34" charset="0"/>
              <a:cs typeface="Calibri" panose="020F0502020204030204" pitchFamily="34" charset="0"/>
            </a:endParaRPr>
          </a:p>
          <a:p>
            <a:pPr marL="63500" lvl="0" indent="0" algn="just">
              <a:lnSpc>
                <a:spcPct val="150000"/>
              </a:lnSpc>
              <a:buSzPts val="2600"/>
              <a:buNone/>
            </a:pPr>
            <a:r>
              <a:rPr lang="fr-FR" dirty="0">
                <a:solidFill>
                  <a:srgbClr val="FF0000"/>
                </a:solidFill>
                <a:latin typeface="Calibri" panose="020F0502020204030204" pitchFamily="34" charset="0"/>
                <a:cs typeface="Calibri" panose="020F0502020204030204" pitchFamily="34" charset="0"/>
              </a:rPr>
              <a:t>ROUGE: </a:t>
            </a:r>
            <a:r>
              <a:rPr lang="fr-FR" dirty="0">
                <a:latin typeface="Calibri" panose="020F0502020204030204" pitchFamily="34" charset="0"/>
                <a:cs typeface="Calibri" panose="020F0502020204030204" pitchFamily="34" charset="0"/>
              </a:rPr>
              <a:t>La zone rouge est </a:t>
            </a:r>
            <a:r>
              <a:rPr lang="fr-FR" dirty="0" smtClean="0">
                <a:latin typeface="Calibri" panose="020F0502020204030204" pitchFamily="34" charset="0"/>
                <a:cs typeface="Calibri" panose="020F0502020204030204" pitchFamily="34" charset="0"/>
              </a:rPr>
              <a:t>l'indication </a:t>
            </a:r>
            <a:r>
              <a:rPr lang="fr-FR" dirty="0">
                <a:latin typeface="Calibri" panose="020F0502020204030204" pitchFamily="34" charset="0"/>
                <a:cs typeface="Calibri" panose="020F0502020204030204" pitchFamily="34" charset="0"/>
              </a:rPr>
              <a:t>d'urgence absolue. Si on</a:t>
            </a:r>
          </a:p>
          <a:p>
            <a:pPr marL="63500" lvl="0" indent="0" algn="just">
              <a:lnSpc>
                <a:spcPct val="150000"/>
              </a:lnSpc>
              <a:buSzPts val="2600"/>
              <a:buNone/>
            </a:pPr>
            <a:r>
              <a:rPr lang="fr-FR" dirty="0">
                <a:latin typeface="Calibri" panose="020F0502020204030204" pitchFamily="34" charset="0"/>
                <a:cs typeface="Calibri" panose="020F0502020204030204" pitchFamily="34" charset="0"/>
              </a:rPr>
              <a:t>ne réagit pas immédiatement, il y a un risque de rupture.</a:t>
            </a:r>
            <a:endParaRPr b="1" dirty="0">
              <a:latin typeface="Calibri" panose="020F0502020204030204" pitchFamily="34" charset="0"/>
              <a:cs typeface="Calibri" panose="020F0502020204030204" pitchFamily="34" charset="0"/>
            </a:endParaRPr>
          </a:p>
        </p:txBody>
      </p:sp>
      <p:sp>
        <p:nvSpPr>
          <p:cNvPr id="5" name="Google Shape;179;p39"/>
          <p:cNvSpPr txBox="1">
            <a:spLocks/>
          </p:cNvSpPr>
          <p:nvPr/>
        </p:nvSpPr>
        <p:spPr>
          <a:xfrm>
            <a:off x="441187" y="220717"/>
            <a:ext cx="6821462" cy="794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2800" dirty="0" smtClean="0">
                <a:latin typeface="Calibri" panose="020F0502020204030204" pitchFamily="34" charset="0"/>
                <a:cs typeface="Calibri" panose="020F0502020204030204" pitchFamily="34" charset="0"/>
              </a:rPr>
              <a:t>Planning à Kanbans dans les industries</a:t>
            </a:r>
            <a:endParaRPr lang="en-US" sz="2800" dirty="0">
              <a:latin typeface="Calibri" panose="020F0502020204030204" pitchFamily="34" charset="0"/>
              <a:cs typeface="Calibri" panose="020F0502020204030204" pitchFamily="34" charset="0"/>
            </a:endParaRPr>
          </a:p>
        </p:txBody>
      </p:sp>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12</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291238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234780" y="792542"/>
            <a:ext cx="5016842" cy="3561155"/>
          </a:xfrm>
          <a:prstGeom prst="rect">
            <a:avLst/>
          </a:prstGeom>
        </p:spPr>
        <p:txBody>
          <a:bodyPr spcFirstLastPara="1" wrap="square" lIns="91425" tIns="91425" rIns="91425" bIns="91425" anchor="t" anchorCtr="0">
            <a:noAutofit/>
          </a:bodyPr>
          <a:lstStyle/>
          <a:p>
            <a:pPr marL="139700" indent="0" algn="just">
              <a:lnSpc>
                <a:spcPct val="150000"/>
              </a:lnSpc>
              <a:buNone/>
            </a:pPr>
            <a:r>
              <a:rPr lang="fr-FR" sz="1200" dirty="0">
                <a:latin typeface="Calibri" panose="020F0502020204030204" pitchFamily="34" charset="0"/>
                <a:cs typeface="Calibri" panose="020F0502020204030204" pitchFamily="34" charset="0"/>
              </a:rPr>
              <a:t>La première étape consiste à mettre en place un tableau d'affichage (il peut être aussi bien physique, que digital). Il est standardisé et ses fonctionnalités assurent une transparence totale. Tant sur le déroulement des processus que sur les tâches requises pour un </a:t>
            </a:r>
            <a:r>
              <a:rPr lang="fr-FR" sz="1200" dirty="0" smtClean="0">
                <a:latin typeface="Calibri" panose="020F0502020204030204" pitchFamily="34" charset="0"/>
                <a:cs typeface="Calibri" panose="020F0502020204030204" pitchFamily="34" charset="0"/>
              </a:rPr>
              <a:t>projet.</a:t>
            </a:r>
          </a:p>
          <a:p>
            <a:pPr lvl="1">
              <a:buFont typeface="Arial" panose="020B0604020202020204" pitchFamily="34" charset="0"/>
              <a:buChar char="•"/>
            </a:pPr>
            <a:r>
              <a:rPr lang="fr-FR" b="1" dirty="0" smtClean="0">
                <a:latin typeface="Calibri" panose="020F0502020204030204" pitchFamily="34" charset="0"/>
                <a:cs typeface="Calibri" panose="020F0502020204030204" pitchFamily="34" charset="0"/>
              </a:rPr>
              <a:t>Créer </a:t>
            </a:r>
            <a:r>
              <a:rPr lang="fr-FR" b="1" dirty="0">
                <a:latin typeface="Calibri" panose="020F0502020204030204" pitchFamily="34" charset="0"/>
                <a:cs typeface="Calibri" panose="020F0502020204030204" pitchFamily="34" charset="0"/>
              </a:rPr>
              <a:t>un tableau de Kanban.</a:t>
            </a:r>
          </a:p>
          <a:p>
            <a:pPr marL="139700" indent="0" algn="just">
              <a:lnSpc>
                <a:spcPct val="150000"/>
              </a:lnSpc>
              <a:buNone/>
            </a:pPr>
            <a:r>
              <a:rPr lang="fr-FR" sz="1200" dirty="0">
                <a:latin typeface="Calibri" panose="020F0502020204030204" pitchFamily="34" charset="0"/>
                <a:cs typeface="Calibri" panose="020F0502020204030204" pitchFamily="34" charset="0"/>
              </a:rPr>
              <a:t>On parle aussi de </a:t>
            </a:r>
            <a:r>
              <a:rPr lang="fr-FR" sz="1200" i="1" dirty="0">
                <a:latin typeface="Calibri" panose="020F0502020204030204" pitchFamily="34" charset="0"/>
                <a:cs typeface="Calibri" panose="020F0502020204030204" pitchFamily="34" charset="0"/>
              </a:rPr>
              <a:t>Kanban Boards</a:t>
            </a:r>
            <a:r>
              <a:rPr lang="fr-FR" sz="1200" dirty="0">
                <a:latin typeface="Calibri" panose="020F0502020204030204" pitchFamily="34" charset="0"/>
                <a:cs typeface="Calibri" panose="020F0502020204030204" pitchFamily="34" charset="0"/>
              </a:rPr>
              <a:t> ou encore de tableaux japonais pour désigner les </a:t>
            </a:r>
            <a:r>
              <a:rPr lang="fr-FR" sz="1200" dirty="0">
                <a:latin typeface="Calibri" panose="020F0502020204030204" pitchFamily="34" charset="0"/>
                <a:cs typeface="Calibri" panose="020F0502020204030204" pitchFamily="34" charset="0"/>
                <a:hlinkClick r:id="rId3"/>
              </a:rPr>
              <a:t>tableaux de Kanban</a:t>
            </a:r>
            <a:r>
              <a:rPr lang="fr-FR" sz="1200" dirty="0">
                <a:latin typeface="Calibri" panose="020F0502020204030204" pitchFamily="34" charset="0"/>
                <a:cs typeface="Calibri" panose="020F0502020204030204" pitchFamily="34" charset="0"/>
              </a:rPr>
              <a:t>.</a:t>
            </a:r>
          </a:p>
          <a:p>
            <a:pPr marL="139700" indent="0" algn="just">
              <a:lnSpc>
                <a:spcPct val="150000"/>
              </a:lnSpc>
              <a:buNone/>
            </a:pPr>
            <a:r>
              <a:rPr lang="fr-FR" sz="1200" dirty="0">
                <a:latin typeface="Calibri" panose="020F0502020204030204" pitchFamily="34" charset="0"/>
                <a:cs typeface="Calibri" panose="020F0502020204030204" pitchFamily="34" charset="0"/>
              </a:rPr>
              <a:t>Leur </a:t>
            </a:r>
            <a:r>
              <a:rPr lang="fr-FR" sz="1200" dirty="0" smtClean="0">
                <a:latin typeface="Calibri" panose="020F0502020204030204" pitchFamily="34" charset="0"/>
                <a:cs typeface="Calibri" panose="020F0502020204030204" pitchFamily="34" charset="0"/>
              </a:rPr>
              <a:t>fonctionnement </a:t>
            </a:r>
            <a:r>
              <a:rPr lang="fr-FR" sz="1200" dirty="0">
                <a:latin typeface="Calibri" panose="020F0502020204030204" pitchFamily="34" charset="0"/>
                <a:cs typeface="Calibri" panose="020F0502020204030204" pitchFamily="34" charset="0"/>
              </a:rPr>
              <a:t>est simple : chaque tâche du projet est notée individuellement sur une note autocollante, une carte, ou une étiquette colorée</a:t>
            </a:r>
            <a:r>
              <a:rPr lang="fr-FR" sz="1200" dirty="0" smtClean="0">
                <a:latin typeface="Calibri" panose="020F0502020204030204" pitchFamily="34" charset="0"/>
                <a:cs typeface="Calibri" panose="020F0502020204030204" pitchFamily="34" charset="0"/>
              </a:rPr>
              <a:t>.</a:t>
            </a:r>
          </a:p>
        </p:txBody>
      </p:sp>
      <p:sp>
        <p:nvSpPr>
          <p:cNvPr id="7" name="Google Shape;179;p39"/>
          <p:cNvSpPr txBox="1">
            <a:spLocks/>
          </p:cNvSpPr>
          <p:nvPr/>
        </p:nvSpPr>
        <p:spPr>
          <a:xfrm>
            <a:off x="189186" y="0"/>
            <a:ext cx="8387256"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b="1" dirty="0">
                <a:latin typeface="Calibri" panose="020F0502020204030204" pitchFamily="34" charset="0"/>
                <a:cs typeface="Calibri" panose="020F0502020204030204" pitchFamily="34" charset="0"/>
              </a:rPr>
              <a:t>Comment mettre en place la méthode Kanban ?</a:t>
            </a:r>
          </a:p>
        </p:txBody>
      </p:sp>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13</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3934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142103" y="763709"/>
            <a:ext cx="5692345" cy="3561155"/>
          </a:xfrm>
          <a:prstGeom prst="rect">
            <a:avLst/>
          </a:prstGeom>
        </p:spPr>
        <p:txBody>
          <a:bodyPr spcFirstLastPara="1" wrap="square" lIns="91425" tIns="91425" rIns="91425" bIns="91425" anchor="t" anchorCtr="0">
            <a:noAutofit/>
          </a:bodyPr>
          <a:lstStyle/>
          <a:p>
            <a:pPr marL="139700" indent="0" algn="just">
              <a:lnSpc>
                <a:spcPct val="150000"/>
              </a:lnSpc>
              <a:buNone/>
            </a:pPr>
            <a:r>
              <a:rPr lang="fr-FR" sz="1200" dirty="0" smtClean="0">
                <a:latin typeface="Calibri" panose="020F0502020204030204" pitchFamily="34" charset="0"/>
                <a:cs typeface="Calibri" panose="020F0502020204030204" pitchFamily="34" charset="0"/>
              </a:rPr>
              <a:t>Il </a:t>
            </a:r>
            <a:r>
              <a:rPr lang="fr-FR" sz="1200" dirty="0">
                <a:latin typeface="Calibri" panose="020F0502020204030204" pitchFamily="34" charset="0"/>
                <a:cs typeface="Calibri" panose="020F0502020204030204" pitchFamily="34" charset="0"/>
              </a:rPr>
              <a:t>faudra </a:t>
            </a:r>
            <a:r>
              <a:rPr lang="fr-FR" sz="1200" dirty="0" smtClean="0">
                <a:latin typeface="Calibri" panose="020F0502020204030204" pitchFamily="34" charset="0"/>
                <a:cs typeface="Calibri" panose="020F0502020204030204" pitchFamily="34" charset="0"/>
              </a:rPr>
              <a:t>placer </a:t>
            </a:r>
            <a:r>
              <a:rPr lang="fr-FR" sz="1200" dirty="0">
                <a:latin typeface="Calibri" panose="020F0502020204030204" pitchFamily="34" charset="0"/>
                <a:cs typeface="Calibri" panose="020F0502020204030204" pitchFamily="34" charset="0"/>
              </a:rPr>
              <a:t>ces étiquettes sur un grand tableau à </a:t>
            </a:r>
            <a:r>
              <a:rPr lang="fr-FR" sz="1200" dirty="0" smtClean="0">
                <a:latin typeface="Calibri" panose="020F0502020204030204" pitchFamily="34" charset="0"/>
                <a:cs typeface="Calibri" panose="020F0502020204030204" pitchFamily="34" charset="0"/>
              </a:rPr>
              <a:t>colonnes. Chaque </a:t>
            </a:r>
            <a:r>
              <a:rPr lang="fr-FR" sz="1200" dirty="0">
                <a:latin typeface="Calibri" panose="020F0502020204030204" pitchFamily="34" charset="0"/>
                <a:cs typeface="Calibri" panose="020F0502020204030204" pitchFamily="34" charset="0"/>
              </a:rPr>
              <a:t>colonne du tableau représente une étape spécifique, que les tâches ou les produits doivent franchir, du début à la fin du projet. On parle de chaîne de valeur pour définir cette séquence d’étapes</a:t>
            </a:r>
            <a:r>
              <a:rPr lang="fr-FR" sz="1200" dirty="0" smtClean="0">
                <a:latin typeface="Calibri" panose="020F0502020204030204" pitchFamily="34" charset="0"/>
                <a:cs typeface="Calibri" panose="020F0502020204030204" pitchFamily="34" charset="0"/>
              </a:rPr>
              <a:t>.</a:t>
            </a:r>
          </a:p>
        </p:txBody>
      </p:sp>
      <p:sp>
        <p:nvSpPr>
          <p:cNvPr id="7" name="Google Shape;179;p39"/>
          <p:cNvSpPr txBox="1">
            <a:spLocks/>
          </p:cNvSpPr>
          <p:nvPr/>
        </p:nvSpPr>
        <p:spPr>
          <a:xfrm>
            <a:off x="189186" y="0"/>
            <a:ext cx="8387256"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sz="2000" b="1" dirty="0"/>
              <a:t>Comment mettre en place la méthode Kanban ?</a:t>
            </a:r>
          </a:p>
        </p:txBody>
      </p:sp>
      <p:sp>
        <p:nvSpPr>
          <p:cNvPr id="2" name="Rectangle 1"/>
          <p:cNvSpPr/>
          <p:nvPr/>
        </p:nvSpPr>
        <p:spPr>
          <a:xfrm>
            <a:off x="1194487" y="2050352"/>
            <a:ext cx="3587578" cy="1985159"/>
          </a:xfrm>
          <a:prstGeom prst="rect">
            <a:avLst/>
          </a:prstGeom>
        </p:spPr>
        <p:txBody>
          <a:bodyPr wrap="square">
            <a:spAutoFit/>
          </a:bodyPr>
          <a:lstStyle/>
          <a:p>
            <a:pPr marL="139700" indent="0">
              <a:buNone/>
            </a:pPr>
            <a:endParaRPr lang="fr-FR" dirty="0">
              <a:solidFill>
                <a:schemeClr val="bg1"/>
              </a:solidFill>
              <a:latin typeface="Calibri" panose="020F0502020204030204" pitchFamily="34" charset="0"/>
              <a:cs typeface="Calibri" panose="020F0502020204030204" pitchFamily="34" charset="0"/>
            </a:endParaRPr>
          </a:p>
          <a:p>
            <a:pPr marL="139700" indent="0">
              <a:buNone/>
            </a:pPr>
            <a:r>
              <a:rPr lang="fr-FR" dirty="0" smtClean="0">
                <a:solidFill>
                  <a:schemeClr val="bg1"/>
                </a:solidFill>
                <a:latin typeface="Calibri" panose="020F0502020204030204" pitchFamily="34" charset="0"/>
                <a:cs typeface="Calibri" panose="020F0502020204030204" pitchFamily="34" charset="0"/>
              </a:rPr>
              <a:t>Ensuite:</a:t>
            </a:r>
            <a:endParaRPr lang="fr-FR" dirty="0">
              <a:solidFill>
                <a:schemeClr val="bg1"/>
              </a:solidFill>
              <a:latin typeface="Calibri" panose="020F0502020204030204" pitchFamily="34" charset="0"/>
              <a:cs typeface="Calibri" panose="020F0502020204030204" pitchFamily="34" charset="0"/>
            </a:endParaRPr>
          </a:p>
          <a:p>
            <a:pPr marL="425450" lvl="6"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Définir les flux.</a:t>
            </a:r>
          </a:p>
          <a:p>
            <a:pPr marL="425450" lvl="2"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Déterminer les états.</a:t>
            </a:r>
          </a:p>
          <a:p>
            <a:pPr marL="425450" lvl="2"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Déterminer les étapes du processus.</a:t>
            </a:r>
          </a:p>
          <a:p>
            <a:pPr marL="425450" lvl="2"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Identifier les goulots d’étranglement.</a:t>
            </a:r>
          </a:p>
          <a:p>
            <a:pPr marL="425450" lvl="2"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Personnaliser le tableau de Kanban.</a:t>
            </a:r>
          </a:p>
          <a:p>
            <a:pPr marL="425450" lvl="2" indent="-285750" algn="just">
              <a:buClr>
                <a:schemeClr val="bg1"/>
              </a:buClr>
              <a:buFont typeface="Wingdings" panose="05000000000000000000" pitchFamily="2" charset="2"/>
              <a:buChar char="§"/>
            </a:pPr>
            <a:r>
              <a:rPr lang="fr-FR" b="1" dirty="0">
                <a:solidFill>
                  <a:schemeClr val="bg1"/>
                </a:solidFill>
                <a:latin typeface="Calibri" panose="020F0502020204030204" pitchFamily="34" charset="0"/>
                <a:cs typeface="Calibri" panose="020F0502020204030204" pitchFamily="34" charset="0"/>
              </a:rPr>
              <a:t>Faire avancer les cartes Kanban.</a:t>
            </a:r>
          </a:p>
          <a:p>
            <a:pPr marL="139700" indent="0">
              <a:buNone/>
            </a:pPr>
            <a:endParaRPr lang="fr-FR" sz="1100" dirty="0"/>
          </a:p>
        </p:txBody>
      </p:sp>
      <p:sp>
        <p:nvSpPr>
          <p:cNvPr id="5" name="ZoneTexte 4"/>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14</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709130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136634" y="878770"/>
            <a:ext cx="6495393" cy="840824"/>
          </a:xfrm>
          <a:prstGeom prst="rect">
            <a:avLst/>
          </a:prstGeom>
        </p:spPr>
        <p:txBody>
          <a:bodyPr spcFirstLastPara="1" wrap="square" lIns="91425" tIns="91425" rIns="91425" bIns="91425" anchor="t" anchorCtr="0">
            <a:noAutofit/>
          </a:bodyPr>
          <a:lstStyle/>
          <a:p>
            <a:pPr marL="139700" indent="0">
              <a:lnSpc>
                <a:spcPct val="150000"/>
              </a:lnSpc>
              <a:buNone/>
            </a:pPr>
            <a:r>
              <a:rPr lang="fr-FR" sz="1200" dirty="0" smtClean="0">
                <a:latin typeface="Calibri" panose="020F0502020204030204" pitchFamily="34" charset="0"/>
                <a:cs typeface="Calibri" panose="020F0502020204030204" pitchFamily="34" charset="0"/>
              </a:rPr>
              <a:t>Travailler en mode agile, avec de surcroît le système Kanban, offre de nombreux avantages. Grâce à la livraison des produits en continu, les clients bénéficient d’une mise à disposition plus rapide. Mais il ne s’agit pas là du seul avantage de la méthode agile Kanban. On compte également :</a:t>
            </a:r>
            <a:endParaRPr lang="fr-FR" sz="1200" dirty="0">
              <a:latin typeface="Calibri" panose="020F0502020204030204" pitchFamily="34" charset="0"/>
              <a:cs typeface="Calibri" panose="020F0502020204030204" pitchFamily="34" charset="0"/>
            </a:endParaRPr>
          </a:p>
        </p:txBody>
      </p:sp>
      <p:sp>
        <p:nvSpPr>
          <p:cNvPr id="7" name="Google Shape;179;p39"/>
          <p:cNvSpPr txBox="1">
            <a:spLocks/>
          </p:cNvSpPr>
          <p:nvPr/>
        </p:nvSpPr>
        <p:spPr>
          <a:xfrm>
            <a:off x="257787" y="90347"/>
            <a:ext cx="6600497"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b="1" dirty="0">
                <a:latin typeface="Calibri" panose="020F0502020204030204" pitchFamily="34" charset="0"/>
                <a:cs typeface="Calibri" panose="020F0502020204030204" pitchFamily="34" charset="0"/>
              </a:rPr>
              <a:t>Les avantages de la méthode </a:t>
            </a:r>
            <a:r>
              <a:rPr lang="fr-FR" b="1" dirty="0" smtClean="0">
                <a:latin typeface="Calibri" panose="020F0502020204030204" pitchFamily="34" charset="0"/>
                <a:cs typeface="Calibri" panose="020F0502020204030204" pitchFamily="34" charset="0"/>
              </a:rPr>
              <a:t>Kanban</a:t>
            </a:r>
            <a:endParaRPr lang="fr-FR" b="1" dirty="0">
              <a:latin typeface="Calibri" panose="020F0502020204030204" pitchFamily="34" charset="0"/>
              <a:cs typeface="Calibri" panose="020F0502020204030204" pitchFamily="34" charset="0"/>
            </a:endParaRPr>
          </a:p>
        </p:txBody>
      </p:sp>
      <p:sp>
        <p:nvSpPr>
          <p:cNvPr id="4" name="Google Shape;211;p42"/>
          <p:cNvSpPr txBox="1">
            <a:spLocks/>
          </p:cNvSpPr>
          <p:nvPr/>
        </p:nvSpPr>
        <p:spPr>
          <a:xfrm>
            <a:off x="62918" y="2123249"/>
            <a:ext cx="3894083" cy="22278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r>
              <a:rPr lang="fr-FR" sz="1200" dirty="0">
                <a:latin typeface="Calibri" panose="020F0502020204030204" pitchFamily="34" charset="0"/>
                <a:cs typeface="Calibri" panose="020F0502020204030204" pitchFamily="34" charset="0"/>
              </a:rPr>
              <a:t>Une grande flexibilité.</a:t>
            </a:r>
          </a:p>
          <a:p>
            <a:r>
              <a:rPr lang="fr-FR" sz="1200" dirty="0">
                <a:latin typeface="Calibri" panose="020F0502020204030204" pitchFamily="34" charset="0"/>
                <a:cs typeface="Calibri" panose="020F0502020204030204" pitchFamily="34" charset="0"/>
              </a:rPr>
              <a:t>Un gain de temps considérable, en réduisant les tâches inutiles.</a:t>
            </a:r>
          </a:p>
          <a:p>
            <a:r>
              <a:rPr lang="fr-FR" sz="1200" dirty="0">
                <a:latin typeface="Calibri" panose="020F0502020204030204" pitchFamily="34" charset="0"/>
                <a:cs typeface="Calibri" panose="020F0502020204030204" pitchFamily="34" charset="0"/>
              </a:rPr>
              <a:t>Une augmentation de la productivité et de l'efficacité.</a:t>
            </a:r>
          </a:p>
          <a:p>
            <a:r>
              <a:rPr lang="fr-FR" sz="1200" dirty="0">
                <a:latin typeface="Calibri" panose="020F0502020204030204" pitchFamily="34" charset="0"/>
                <a:cs typeface="Calibri" panose="020F0502020204030204" pitchFamily="34" charset="0"/>
              </a:rPr>
              <a:t>Une meilleure concentration des membres de l'équipe.</a:t>
            </a:r>
          </a:p>
          <a:p>
            <a:pPr marL="139700" indent="0">
              <a:buNone/>
            </a:pPr>
            <a:endParaRPr lang="fr-FR" sz="1200" dirty="0" smtClean="0">
              <a:latin typeface="Calibri" panose="020F0502020204030204" pitchFamily="34" charset="0"/>
              <a:cs typeface="Calibri" panose="020F0502020204030204" pitchFamily="34" charset="0"/>
            </a:endParaRPr>
          </a:p>
          <a:p>
            <a:pPr marL="139700" indent="0">
              <a:buNone/>
            </a:pPr>
            <a:endParaRPr lang="fr-FR" sz="1100" dirty="0" smtClean="0"/>
          </a:p>
          <a:p>
            <a:endParaRPr lang="fr-FR" sz="1100" dirty="0"/>
          </a:p>
        </p:txBody>
      </p:sp>
      <p:sp>
        <p:nvSpPr>
          <p:cNvPr id="5" name="Google Shape;211;p42"/>
          <p:cNvSpPr txBox="1">
            <a:spLocks/>
          </p:cNvSpPr>
          <p:nvPr/>
        </p:nvSpPr>
        <p:spPr>
          <a:xfrm>
            <a:off x="3697509" y="2392115"/>
            <a:ext cx="4276718" cy="1959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r>
              <a:rPr lang="fr-FR" sz="1200" dirty="0" smtClean="0">
                <a:latin typeface="Calibri" panose="020F0502020204030204" pitchFamily="34" charset="0"/>
                <a:cs typeface="Calibri" panose="020F0502020204030204" pitchFamily="34" charset="0"/>
              </a:rPr>
              <a:t>Les tâches qui ne répondent pas aux critères de réussite sont évitées.</a:t>
            </a:r>
          </a:p>
          <a:p>
            <a:r>
              <a:rPr lang="fr-FR" sz="1200" dirty="0" smtClean="0">
                <a:latin typeface="Calibri" panose="020F0502020204030204" pitchFamily="34" charset="0"/>
                <a:cs typeface="Calibri" panose="020F0502020204030204" pitchFamily="34" charset="0"/>
              </a:rPr>
              <a:t>Les ressources sont allouées aux tâches qui génèrent le plus de valeur.</a:t>
            </a:r>
          </a:p>
          <a:p>
            <a:r>
              <a:rPr lang="fr-FR" sz="1200" dirty="0">
                <a:latin typeface="Calibri" panose="020F0502020204030204" pitchFamily="34" charset="0"/>
                <a:cs typeface="Calibri" panose="020F0502020204030204" pitchFamily="34" charset="0"/>
              </a:rPr>
              <a:t>Des processus rationalisés et facilement </a:t>
            </a:r>
            <a:r>
              <a:rPr lang="fr-FR" sz="1200" dirty="0" smtClean="0">
                <a:latin typeface="Calibri" panose="020F0502020204030204" pitchFamily="34" charset="0"/>
                <a:cs typeface="Calibri" panose="020F0502020204030204" pitchFamily="34" charset="0"/>
              </a:rPr>
              <a:t>mesurables.</a:t>
            </a:r>
            <a:endParaRPr lang="fr-FR" sz="1200" dirty="0">
              <a:latin typeface="Calibri" panose="020F0502020204030204" pitchFamily="34" charset="0"/>
              <a:cs typeface="Calibri" panose="020F0502020204030204" pitchFamily="34" charset="0"/>
            </a:endParaRPr>
          </a:p>
        </p:txBody>
      </p:sp>
      <p:sp>
        <p:nvSpPr>
          <p:cNvPr id="6" name="ZoneTexte 5"/>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15</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44858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1369897" y="1148595"/>
            <a:ext cx="5133878" cy="3335878"/>
          </a:xfrm>
          <a:prstGeom prst="rect">
            <a:avLst/>
          </a:prstGeom>
        </p:spPr>
        <p:txBody>
          <a:bodyPr spcFirstLastPara="1" wrap="square" lIns="91425" tIns="91425" rIns="91425" bIns="91425" anchor="t" anchorCtr="0">
            <a:noAutofit/>
          </a:bodyPr>
          <a:lstStyle/>
          <a:p>
            <a:pPr marL="139700" indent="0">
              <a:lnSpc>
                <a:spcPct val="150000"/>
              </a:lnSpc>
              <a:buNone/>
            </a:pPr>
            <a:r>
              <a:rPr lang="fr-FR" sz="1200" dirty="0">
                <a:latin typeface="Calibri" panose="020F0502020204030204" pitchFamily="34" charset="0"/>
                <a:cs typeface="Calibri" panose="020F0502020204030204" pitchFamily="34" charset="0"/>
              </a:rPr>
              <a:t>Malgré sa grande flexibilité, il est possible que ce cadre ne convienne pas à toutes les organisations</a:t>
            </a:r>
            <a:r>
              <a:rPr lang="fr-FR" sz="1200" dirty="0" smtClean="0">
                <a:latin typeface="Calibri" panose="020F0502020204030204" pitchFamily="34" charset="0"/>
                <a:cs typeface="Calibri" panose="020F0502020204030204" pitchFamily="34" charset="0"/>
              </a:rPr>
              <a:t>.</a:t>
            </a:r>
          </a:p>
          <a:p>
            <a:pPr marL="139700" indent="0">
              <a:lnSpc>
                <a:spcPct val="150000"/>
              </a:lnSpc>
              <a:buNone/>
            </a:pPr>
            <a:endParaRPr lang="fr-FR" sz="1200" dirty="0">
              <a:latin typeface="Calibri" panose="020F0502020204030204" pitchFamily="34" charset="0"/>
              <a:cs typeface="Calibri" panose="020F0502020204030204" pitchFamily="34" charset="0"/>
            </a:endParaRPr>
          </a:p>
          <a:p>
            <a:pPr>
              <a:lnSpc>
                <a:spcPct val="150000"/>
              </a:lnSpc>
            </a:pPr>
            <a:r>
              <a:rPr lang="fr-FR" sz="1200" dirty="0">
                <a:latin typeface="Calibri" panose="020F0502020204030204" pitchFamily="34" charset="0"/>
                <a:cs typeface="Calibri" panose="020F0502020204030204" pitchFamily="34" charset="0"/>
              </a:rPr>
              <a:t>La mise en place de la méthode Kanban sous-entend l’adhésion de toute l’équipe projet.</a:t>
            </a:r>
          </a:p>
          <a:p>
            <a:pPr>
              <a:lnSpc>
                <a:spcPct val="150000"/>
              </a:lnSpc>
            </a:pPr>
            <a:r>
              <a:rPr lang="fr-FR" sz="1200" dirty="0">
                <a:latin typeface="Calibri" panose="020F0502020204030204" pitchFamily="34" charset="0"/>
                <a:cs typeface="Calibri" panose="020F0502020204030204" pitchFamily="34" charset="0"/>
              </a:rPr>
              <a:t>Elle est plus adaptée à un contexte de livraison répétitive.</a:t>
            </a:r>
          </a:p>
          <a:p>
            <a:pPr>
              <a:lnSpc>
                <a:spcPct val="150000"/>
              </a:lnSpc>
            </a:pPr>
            <a:r>
              <a:rPr lang="fr-FR" sz="1200" dirty="0">
                <a:latin typeface="Calibri" panose="020F0502020204030204" pitchFamily="34" charset="0"/>
                <a:cs typeface="Calibri" panose="020F0502020204030204" pitchFamily="34" charset="0"/>
              </a:rPr>
              <a:t>Elle peut venir complexifier légèrement la gestion du planning.</a:t>
            </a:r>
          </a:p>
        </p:txBody>
      </p:sp>
      <p:sp>
        <p:nvSpPr>
          <p:cNvPr id="7" name="Google Shape;179;p39"/>
          <p:cNvSpPr txBox="1">
            <a:spLocks/>
          </p:cNvSpPr>
          <p:nvPr/>
        </p:nvSpPr>
        <p:spPr>
          <a:xfrm>
            <a:off x="220717" y="319606"/>
            <a:ext cx="7147034"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b="1" dirty="0">
                <a:latin typeface="Calibri" panose="020F0502020204030204" pitchFamily="34" charset="0"/>
                <a:cs typeface="Calibri" panose="020F0502020204030204" pitchFamily="34" charset="0"/>
              </a:rPr>
              <a:t>Les </a:t>
            </a:r>
            <a:r>
              <a:rPr lang="fr-FR" b="1" dirty="0" smtClean="0">
                <a:latin typeface="Calibri" panose="020F0502020204030204" pitchFamily="34" charset="0"/>
                <a:cs typeface="Calibri" panose="020F0502020204030204" pitchFamily="34" charset="0"/>
              </a:rPr>
              <a:t>Inconvénients </a:t>
            </a:r>
            <a:r>
              <a:rPr lang="fr-FR" b="1" dirty="0">
                <a:latin typeface="Calibri" panose="020F0502020204030204" pitchFamily="34" charset="0"/>
                <a:cs typeface="Calibri" panose="020F0502020204030204" pitchFamily="34" charset="0"/>
              </a:rPr>
              <a:t>de la méthode Kanban.</a:t>
            </a:r>
          </a:p>
        </p:txBody>
      </p:sp>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16</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419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48"/>
          <p:cNvSpPr txBox="1">
            <a:spLocks noGrp="1"/>
          </p:cNvSpPr>
          <p:nvPr>
            <p:ph type="ctrTitle"/>
          </p:nvPr>
        </p:nvSpPr>
        <p:spPr>
          <a:xfrm>
            <a:off x="856574" y="264283"/>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solidFill>
                  <a:schemeClr val="accent1"/>
                </a:solidFill>
                <a:latin typeface="Calibri" panose="020F0502020204030204" pitchFamily="34" charset="0"/>
                <a:cs typeface="Calibri" panose="020F0502020204030204" pitchFamily="34" charset="0"/>
              </a:rPr>
              <a:t>Conclusion:</a:t>
            </a:r>
            <a:endParaRPr i="1" dirty="0">
              <a:solidFill>
                <a:schemeClr val="accent1"/>
              </a:solidFill>
              <a:latin typeface="Calibri" panose="020F0502020204030204" pitchFamily="34" charset="0"/>
              <a:cs typeface="Calibri" panose="020F0502020204030204" pitchFamily="34" charset="0"/>
            </a:endParaRPr>
          </a:p>
        </p:txBody>
      </p:sp>
      <p:cxnSp>
        <p:nvCxnSpPr>
          <p:cNvPr id="254" name="Google Shape;254;p48"/>
          <p:cNvCxnSpPr/>
          <p:nvPr/>
        </p:nvCxnSpPr>
        <p:spPr>
          <a:xfrm>
            <a:off x="2773574" y="9906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1;p42"/>
          <p:cNvSpPr txBox="1">
            <a:spLocks/>
          </p:cNvSpPr>
          <p:nvPr/>
        </p:nvSpPr>
        <p:spPr>
          <a:xfrm>
            <a:off x="1188076" y="1468269"/>
            <a:ext cx="6495393" cy="1913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algn="just">
              <a:lnSpc>
                <a:spcPct val="150000"/>
              </a:lnSpc>
            </a:pPr>
            <a:r>
              <a:rPr lang="fr-FR" dirty="0">
                <a:solidFill>
                  <a:schemeClr val="bg1"/>
                </a:solidFill>
                <a:latin typeface="Calibri" panose="020F0502020204030204" pitchFamily="34" charset="0"/>
                <a:cs typeface="Calibri" panose="020F0502020204030204" pitchFamily="34" charset="0"/>
              </a:rPr>
              <a:t>Comme toutes les méthodes agiles, le système Kanban offre de nombreux avantages. Il permet une grande flexibilité à l’organisation qui l’adopte, et met l’accent sur la livraison continue.</a:t>
            </a:r>
          </a:p>
          <a:p>
            <a:pPr algn="just">
              <a:lnSpc>
                <a:spcPct val="150000"/>
              </a:lnSpc>
            </a:pPr>
            <a:r>
              <a:rPr lang="fr-FR" dirty="0">
                <a:solidFill>
                  <a:schemeClr val="bg1"/>
                </a:solidFill>
                <a:latin typeface="Calibri" panose="020F0502020204030204" pitchFamily="34" charset="0"/>
                <a:cs typeface="Calibri" panose="020F0502020204030204" pitchFamily="34" charset="0"/>
              </a:rPr>
              <a:t>Dans la lignée des méthodologies Lean, la méthode agile Kanban permet d’éliminer le travail et les ressources superflues. De quoi se focaliser sur l’essentiel et supprimer rapidement les goulots d’étranglement.</a:t>
            </a:r>
          </a:p>
        </p:txBody>
      </p:sp>
      <p:sp>
        <p:nvSpPr>
          <p:cNvPr id="5" name="ZoneTexte 4"/>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17</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2695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9"/>
          <p:cNvSpPr txBox="1">
            <a:spLocks noGrp="1"/>
          </p:cNvSpPr>
          <p:nvPr>
            <p:ph type="title"/>
          </p:nvPr>
        </p:nvSpPr>
        <p:spPr>
          <a:xfrm>
            <a:off x="494270" y="2480727"/>
            <a:ext cx="8476735" cy="14904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i="1" dirty="0" smtClean="0">
                <a:solidFill>
                  <a:schemeClr val="tx2"/>
                </a:solidFill>
                <a:latin typeface="Algerian" panose="04020705040A02060702" pitchFamily="82" charset="0"/>
              </a:rPr>
              <a:t>Merci de votre attention</a:t>
            </a:r>
            <a:endParaRPr sz="4400" i="1" dirty="0">
              <a:solidFill>
                <a:schemeClr val="tx2"/>
              </a:solidFill>
              <a:latin typeface="Algerian" panose="04020705040A02060702" pitchFamily="8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2886115" y="34957"/>
            <a:ext cx="3056206" cy="5347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173" name="Google Shape;173;p38"/>
          <p:cNvSpPr txBox="1">
            <a:spLocks noGrp="1"/>
          </p:cNvSpPr>
          <p:nvPr>
            <p:ph type="body" idx="1"/>
          </p:nvPr>
        </p:nvSpPr>
        <p:spPr>
          <a:xfrm>
            <a:off x="456907" y="444843"/>
            <a:ext cx="4706746" cy="2809103"/>
          </a:xfrm>
          <a:prstGeom prst="rect">
            <a:avLst/>
          </a:prstGeom>
        </p:spPr>
        <p:txBody>
          <a:bodyPr spcFirstLastPara="1" wrap="square" lIns="91425" tIns="91425" rIns="91425" bIns="91425" anchor="t" anchorCtr="0">
            <a:noAutofit/>
          </a:bodyPr>
          <a:lstStyle/>
          <a:p>
            <a:pPr marL="111125" lvl="0" indent="0" algn="just">
              <a:buClr>
                <a:schemeClr val="tx2"/>
              </a:buClr>
              <a:buSzPts val="1850"/>
              <a:buNone/>
            </a:pPr>
            <a:endParaRPr lang="fr-FR" sz="1600" dirty="0" smtClean="0">
              <a:latin typeface="Calibri" panose="020F0502020204030204" pitchFamily="34" charset="0"/>
              <a:cs typeface="Calibri" panose="020F0502020204030204" pitchFamily="34" charset="0"/>
            </a:endParaRPr>
          </a:p>
          <a:p>
            <a:pPr marL="396875" lvl="0" indent="-285750" algn="just">
              <a:buClr>
                <a:schemeClr val="tx2"/>
              </a:buClr>
              <a:buSzPts val="1850"/>
              <a:buFont typeface="Wingdings" panose="05000000000000000000" pitchFamily="2" charset="2"/>
              <a:buChar char="§"/>
            </a:pPr>
            <a:r>
              <a:rPr lang="fr-FR" sz="1400" dirty="0" smtClean="0">
                <a:latin typeface="Calibri" panose="020F0502020204030204" pitchFamily="34" charset="0"/>
                <a:cs typeface="Calibri" panose="020F0502020204030204" pitchFamily="34" charset="0"/>
              </a:rPr>
              <a:t>La </a:t>
            </a:r>
            <a:r>
              <a:rPr lang="fr-FR" sz="1400" dirty="0">
                <a:latin typeface="Calibri" panose="020F0502020204030204" pitchFamily="34" charset="0"/>
                <a:cs typeface="Calibri" panose="020F0502020204030204" pitchFamily="34" charset="0"/>
              </a:rPr>
              <a:t>méthode Kanban </a:t>
            </a:r>
            <a:endParaRPr lang="fr-FR" sz="1400" dirty="0" smtClean="0">
              <a:latin typeface="Calibri" panose="020F0502020204030204" pitchFamily="34" charset="0"/>
              <a:cs typeface="Calibri" panose="020F0502020204030204" pitchFamily="34" charset="0"/>
            </a:endParaRPr>
          </a:p>
          <a:p>
            <a:pPr marL="796925" lvl="1" indent="-228600" algn="just">
              <a:buClr>
                <a:schemeClr val="tx2"/>
              </a:buClr>
              <a:buSzPts val="1850"/>
              <a:buFont typeface="Arial" panose="020B0604020202020204" pitchFamily="34" charset="0"/>
              <a:buChar char="•"/>
            </a:pPr>
            <a:r>
              <a:rPr lang="fr-FR" sz="1200" dirty="0" smtClean="0">
                <a:latin typeface="Calibri" panose="020F0502020204030204" pitchFamily="34" charset="0"/>
                <a:cs typeface="Calibri" panose="020F0502020204030204" pitchFamily="34" charset="0"/>
              </a:rPr>
              <a:t>Définition</a:t>
            </a:r>
          </a:p>
          <a:p>
            <a:pPr marL="739775" lvl="1" indent="-171450" algn="just">
              <a:buClr>
                <a:schemeClr val="tx2"/>
              </a:buClr>
              <a:buSzPts val="1850"/>
              <a:buFont typeface="Arial" panose="020B0604020202020204" pitchFamily="34" charset="0"/>
              <a:buChar char="•"/>
            </a:pPr>
            <a:r>
              <a:rPr lang="fr-FR" sz="1200" dirty="0" smtClean="0">
                <a:latin typeface="Calibri" panose="020F0502020204030204" pitchFamily="34" charset="0"/>
                <a:cs typeface="Calibri" panose="020F0502020204030204" pitchFamily="34" charset="0"/>
              </a:rPr>
              <a:t> </a:t>
            </a:r>
            <a:r>
              <a:rPr lang="fr-FR" sz="1200" dirty="0">
                <a:latin typeface="Calibri" panose="020F0502020204030204" pitchFamily="34" charset="0"/>
                <a:cs typeface="Calibri" panose="020F0502020204030204" pitchFamily="34" charset="0"/>
              </a:rPr>
              <a:t>Origine </a:t>
            </a:r>
            <a:endParaRPr lang="fr-FR" sz="1200" dirty="0" smtClean="0">
              <a:latin typeface="Calibri" panose="020F0502020204030204" pitchFamily="34" charset="0"/>
              <a:cs typeface="Calibri" panose="020F0502020204030204" pitchFamily="34" charset="0"/>
            </a:endParaRPr>
          </a:p>
          <a:p>
            <a:pPr marL="739775" lvl="1" indent="-171450" algn="just">
              <a:buClr>
                <a:schemeClr val="tx2"/>
              </a:buClr>
              <a:buSzPts val="1850"/>
              <a:buFont typeface="Arial" panose="020B0604020202020204" pitchFamily="34" charset="0"/>
              <a:buChar char="•"/>
            </a:pPr>
            <a:r>
              <a:rPr lang="fr-FR" sz="1200" dirty="0" smtClean="0">
                <a:latin typeface="Calibri" panose="020F0502020204030204" pitchFamily="34" charset="0"/>
                <a:cs typeface="Calibri" panose="020F0502020204030204" pitchFamily="34" charset="0"/>
              </a:rPr>
              <a:t>Comment </a:t>
            </a:r>
            <a:r>
              <a:rPr lang="fr-FR" sz="1200" dirty="0">
                <a:latin typeface="Calibri" panose="020F0502020204030204" pitchFamily="34" charset="0"/>
                <a:cs typeface="Calibri" panose="020F0502020204030204" pitchFamily="34" charset="0"/>
              </a:rPr>
              <a:t>fonctionne la méthode Kanban </a:t>
            </a:r>
            <a:r>
              <a:rPr lang="fr-FR" sz="1200" dirty="0" smtClean="0">
                <a:latin typeface="Calibri" panose="020F0502020204030204" pitchFamily="34" charset="0"/>
                <a:cs typeface="Calibri" panose="020F0502020204030204" pitchFamily="34" charset="0"/>
              </a:rPr>
              <a:t>? </a:t>
            </a:r>
          </a:p>
          <a:p>
            <a:pPr marL="396875" indent="-285750" algn="just">
              <a:lnSpc>
                <a:spcPct val="150000"/>
              </a:lnSpc>
              <a:buClr>
                <a:schemeClr val="tx2"/>
              </a:buClr>
              <a:buSzPts val="1850"/>
              <a:buFont typeface="Wingdings" panose="05000000000000000000" pitchFamily="2" charset="2"/>
              <a:buChar char="§"/>
            </a:pPr>
            <a:r>
              <a:rPr lang="fr-FR" sz="1400" dirty="0" smtClean="0">
                <a:latin typeface="Calibri" panose="020F0502020204030204" pitchFamily="34" charset="0"/>
                <a:cs typeface="Calibri" panose="020F0502020204030204" pitchFamily="34" charset="0"/>
              </a:rPr>
              <a:t>Quand utiliser la méthode Kanban ?</a:t>
            </a:r>
          </a:p>
          <a:p>
            <a:pPr marL="396875" indent="-285750" algn="just">
              <a:lnSpc>
                <a:spcPct val="150000"/>
              </a:lnSpc>
              <a:buClr>
                <a:schemeClr val="tx2"/>
              </a:buClr>
              <a:buSzPts val="1850"/>
              <a:buFont typeface="Wingdings" panose="05000000000000000000" pitchFamily="2" charset="2"/>
              <a:buChar char="§"/>
            </a:pPr>
            <a:r>
              <a:rPr lang="fr-FR" sz="1400" dirty="0" smtClean="0">
                <a:latin typeface="Calibri" panose="020F0502020204030204" pitchFamily="34" charset="0"/>
                <a:cs typeface="Calibri" panose="020F0502020204030204" pitchFamily="34" charset="0"/>
              </a:rPr>
              <a:t>Projet </a:t>
            </a:r>
            <a:r>
              <a:rPr lang="fr-FR" sz="1400" dirty="0">
                <a:latin typeface="Calibri" panose="020F0502020204030204" pitchFamily="34" charset="0"/>
                <a:cs typeface="Calibri" panose="020F0502020204030204" pitchFamily="34" charset="0"/>
              </a:rPr>
              <a:t>informatique et méthode </a:t>
            </a:r>
            <a:r>
              <a:rPr lang="fr-FR" sz="1400" dirty="0" smtClean="0">
                <a:latin typeface="Calibri" panose="020F0502020204030204" pitchFamily="34" charset="0"/>
                <a:cs typeface="Calibri" panose="020F0502020204030204" pitchFamily="34" charset="0"/>
              </a:rPr>
              <a:t>Kanban.</a:t>
            </a:r>
          </a:p>
          <a:p>
            <a:pPr marL="396875" lvl="0" indent="-285750" algn="just">
              <a:lnSpc>
                <a:spcPct val="150000"/>
              </a:lnSpc>
              <a:buClr>
                <a:schemeClr val="tx2"/>
              </a:buClr>
              <a:buSzPts val="1850"/>
              <a:buFont typeface="Wingdings" panose="05000000000000000000" pitchFamily="2" charset="2"/>
              <a:buChar char="§"/>
            </a:pPr>
            <a:r>
              <a:rPr lang="fr-FR" sz="1400" dirty="0">
                <a:solidFill>
                  <a:schemeClr val="bg1"/>
                </a:solidFill>
                <a:latin typeface="Calibri" panose="020F0502020204030204" pitchFamily="34" charset="0"/>
                <a:cs typeface="Calibri" panose="020F0502020204030204" pitchFamily="34" charset="0"/>
              </a:rPr>
              <a:t>Le tableau Kanban</a:t>
            </a:r>
          </a:p>
          <a:p>
            <a:pPr marL="396875" lvl="0" indent="-285750" algn="just">
              <a:lnSpc>
                <a:spcPct val="150000"/>
              </a:lnSpc>
              <a:buClr>
                <a:schemeClr val="tx2"/>
              </a:buClr>
              <a:buSzPts val="1850"/>
              <a:buFont typeface="Wingdings" panose="05000000000000000000" pitchFamily="2" charset="2"/>
              <a:buChar char="§"/>
            </a:pPr>
            <a:r>
              <a:rPr lang="fr-FR" sz="1400" dirty="0">
                <a:solidFill>
                  <a:schemeClr val="bg1"/>
                </a:solidFill>
                <a:latin typeface="Calibri" panose="020F0502020204030204" pitchFamily="34" charset="0"/>
                <a:cs typeface="Calibri" panose="020F0502020204030204" pitchFamily="34" charset="0"/>
              </a:rPr>
              <a:t>Kanban Vs Scrum: Quelle différence?</a:t>
            </a:r>
          </a:p>
          <a:p>
            <a:pPr marL="111125" indent="0" algn="just">
              <a:lnSpc>
                <a:spcPct val="150000"/>
              </a:lnSpc>
              <a:buClr>
                <a:schemeClr val="tx2"/>
              </a:buClr>
              <a:buSzPts val="1850"/>
              <a:buNone/>
            </a:pPr>
            <a:endParaRPr lang="fr-FR" sz="1400" dirty="0" smtClean="0">
              <a:latin typeface="Calibri" panose="020F0502020204030204" pitchFamily="34" charset="0"/>
              <a:cs typeface="Calibri" panose="020F0502020204030204" pitchFamily="34" charset="0"/>
            </a:endParaRPr>
          </a:p>
        </p:txBody>
      </p:sp>
      <p:cxnSp>
        <p:nvCxnSpPr>
          <p:cNvPr id="174" name="Google Shape;174;p38"/>
          <p:cNvCxnSpPr/>
          <p:nvPr/>
        </p:nvCxnSpPr>
        <p:spPr>
          <a:xfrm>
            <a:off x="2886115" y="56970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2"/>
          <p:cNvSpPr/>
          <p:nvPr/>
        </p:nvSpPr>
        <p:spPr>
          <a:xfrm>
            <a:off x="3919454" y="3378808"/>
            <a:ext cx="4572000" cy="1674754"/>
          </a:xfrm>
          <a:prstGeom prst="rect">
            <a:avLst/>
          </a:prstGeom>
        </p:spPr>
        <p:txBody>
          <a:bodyPr>
            <a:spAutoFit/>
          </a:bodyPr>
          <a:lstStyle/>
          <a:p>
            <a:pPr marL="396875" lvl="0" indent="-285750" algn="just">
              <a:lnSpc>
                <a:spcPct val="150000"/>
              </a:lnSpc>
              <a:buClr>
                <a:schemeClr val="tx2"/>
              </a:buClr>
              <a:buSzPts val="1850"/>
              <a:buFont typeface="Wingdings" panose="05000000000000000000" pitchFamily="2" charset="2"/>
              <a:buChar char="§"/>
            </a:pPr>
            <a:r>
              <a:rPr lang="fr-FR" dirty="0" smtClean="0">
                <a:solidFill>
                  <a:schemeClr val="bg1"/>
                </a:solidFill>
                <a:latin typeface="Calibri" panose="020F0502020204030204" pitchFamily="34" charset="0"/>
                <a:cs typeface="Calibri" panose="020F0502020204030204" pitchFamily="34" charset="0"/>
              </a:rPr>
              <a:t>Planning à Kanbans dans les industries</a:t>
            </a:r>
          </a:p>
          <a:p>
            <a:pPr marL="396875" lvl="0" indent="-285750" algn="just">
              <a:lnSpc>
                <a:spcPct val="150000"/>
              </a:lnSpc>
              <a:buClr>
                <a:schemeClr val="tx2"/>
              </a:buClr>
              <a:buSzPts val="1850"/>
              <a:buFont typeface="Wingdings" panose="05000000000000000000" pitchFamily="2" charset="2"/>
              <a:buChar char="§"/>
            </a:pPr>
            <a:r>
              <a:rPr lang="fr-FR" dirty="0" smtClean="0">
                <a:solidFill>
                  <a:schemeClr val="bg1"/>
                </a:solidFill>
                <a:latin typeface="Calibri" panose="020F0502020204030204" pitchFamily="34" charset="0"/>
                <a:cs typeface="Calibri" panose="020F0502020204030204" pitchFamily="34" charset="0"/>
              </a:rPr>
              <a:t>Comment mettre en place la méthode Kanban</a:t>
            </a:r>
          </a:p>
          <a:p>
            <a:pPr marL="396875" lvl="0" indent="-285750" algn="just">
              <a:lnSpc>
                <a:spcPct val="150000"/>
              </a:lnSpc>
              <a:buClr>
                <a:schemeClr val="tx2"/>
              </a:buClr>
              <a:buSzPts val="1850"/>
              <a:buFont typeface="Wingdings" panose="05000000000000000000" pitchFamily="2" charset="2"/>
              <a:buChar char="§"/>
            </a:pPr>
            <a:r>
              <a:rPr lang="fr-FR" dirty="0" smtClean="0">
                <a:solidFill>
                  <a:schemeClr val="bg1"/>
                </a:solidFill>
                <a:latin typeface="Calibri" panose="020F0502020204030204" pitchFamily="34" charset="0"/>
                <a:cs typeface="Calibri" panose="020F0502020204030204" pitchFamily="34" charset="0"/>
              </a:rPr>
              <a:t>Les avantages de la méthode Kanban</a:t>
            </a:r>
          </a:p>
          <a:p>
            <a:pPr marL="396875" lvl="0" indent="-285750" algn="just">
              <a:lnSpc>
                <a:spcPct val="150000"/>
              </a:lnSpc>
              <a:buClr>
                <a:schemeClr val="tx2"/>
              </a:buClr>
              <a:buSzPts val="1850"/>
              <a:buFont typeface="Wingdings" panose="05000000000000000000" pitchFamily="2" charset="2"/>
              <a:buChar char="§"/>
            </a:pPr>
            <a:r>
              <a:rPr lang="fr-FR" dirty="0" smtClean="0">
                <a:solidFill>
                  <a:schemeClr val="bg1"/>
                </a:solidFill>
                <a:latin typeface="Calibri" panose="020F0502020204030204" pitchFamily="34" charset="0"/>
                <a:cs typeface="Calibri" panose="020F0502020204030204" pitchFamily="34" charset="0"/>
              </a:rPr>
              <a:t>Les Inconvénients de la méthode Kanban</a:t>
            </a:r>
          </a:p>
          <a:p>
            <a:pPr marL="396875" lvl="0" indent="-285750" algn="just">
              <a:lnSpc>
                <a:spcPct val="150000"/>
              </a:lnSpc>
              <a:buClr>
                <a:schemeClr val="tx2"/>
              </a:buClr>
              <a:buSzPts val="1850"/>
              <a:buFont typeface="Wingdings" panose="05000000000000000000" pitchFamily="2" charset="2"/>
              <a:buChar char="§"/>
            </a:pPr>
            <a:r>
              <a:rPr lang="fr-FR" dirty="0" smtClean="0">
                <a:solidFill>
                  <a:schemeClr val="bg1"/>
                </a:solidFill>
                <a:latin typeface="Calibri" panose="020F0502020204030204" pitchFamily="34" charset="0"/>
                <a:cs typeface="Calibri" panose="020F0502020204030204" pitchFamily="34" charset="0"/>
              </a:rPr>
              <a:t>Conclusion</a:t>
            </a:r>
            <a:endParaRPr lang="fr-FR" sz="2400" dirty="0">
              <a:solidFill>
                <a:schemeClr val="bg1"/>
              </a:solidFill>
              <a:latin typeface="Calibri" panose="020F0502020204030204" pitchFamily="34" charset="0"/>
              <a:cs typeface="Calibri" panose="020F0502020204030204" pitchFamily="34" charset="0"/>
            </a:endParaRPr>
          </a:p>
        </p:txBody>
      </p:sp>
      <p:sp>
        <p:nvSpPr>
          <p:cNvPr id="2" name="ZoneTexte 1"/>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a:solidFill>
                  <a:schemeClr val="tx2"/>
                </a:solidFill>
                <a:latin typeface="Calibri" panose="020F0502020204030204" pitchFamily="34" charset="0"/>
                <a:cs typeface="Calibri" panose="020F0502020204030204" pitchFamily="34" charset="0"/>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5" name="Google Shape;211;p42"/>
          <p:cNvSpPr txBox="1">
            <a:spLocks/>
          </p:cNvSpPr>
          <p:nvPr/>
        </p:nvSpPr>
        <p:spPr>
          <a:xfrm>
            <a:off x="2276420" y="958544"/>
            <a:ext cx="6637779" cy="3662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algn="l">
              <a:lnSpc>
                <a:spcPct val="150000"/>
              </a:lnSpc>
            </a:pPr>
            <a:r>
              <a:rPr lang="fr-FR" sz="1200" dirty="0">
                <a:solidFill>
                  <a:schemeClr val="bg1"/>
                </a:solidFill>
                <a:latin typeface="Calibri" panose="020F0502020204030204" pitchFamily="34" charset="0"/>
                <a:cs typeface="Calibri" panose="020F0502020204030204" pitchFamily="34" charset="0"/>
              </a:rPr>
              <a:t>Si l’on devait donner une définition de la méthode Kanban, on dirait qu’il s’agit d’une </a:t>
            </a:r>
            <a:r>
              <a:rPr lang="fr-FR" sz="1200" dirty="0" smtClean="0">
                <a:solidFill>
                  <a:schemeClr val="bg1"/>
                </a:solidFill>
                <a:latin typeface="Calibri" panose="020F0502020204030204" pitchFamily="34" charset="0"/>
                <a:cs typeface="Calibri" panose="020F0502020204030204" pitchFamily="34" charset="0"/>
              </a:rPr>
              <a:t>méthodologie</a:t>
            </a:r>
          </a:p>
          <a:p>
            <a:pPr algn="l">
              <a:lnSpc>
                <a:spcPct val="150000"/>
              </a:lnSpc>
            </a:pPr>
            <a:r>
              <a:rPr lang="fr-FR" sz="1200" dirty="0" smtClean="0">
                <a:solidFill>
                  <a:schemeClr val="bg1"/>
                </a:solidFill>
                <a:latin typeface="Calibri" panose="020F0502020204030204" pitchFamily="34" charset="0"/>
                <a:cs typeface="Calibri" panose="020F0502020204030204" pitchFamily="34" charset="0"/>
              </a:rPr>
              <a:t>agile </a:t>
            </a:r>
            <a:r>
              <a:rPr lang="fr-FR" sz="1200" dirty="0">
                <a:solidFill>
                  <a:schemeClr val="bg1"/>
                </a:solidFill>
                <a:latin typeface="Calibri" panose="020F0502020204030204" pitchFamily="34" charset="0"/>
                <a:cs typeface="Calibri" panose="020F0502020204030204" pitchFamily="34" charset="0"/>
              </a:rPr>
              <a:t>qui permet de suivre l’avancement d’un projet ou d’un processus au sein d’une équipe, </a:t>
            </a:r>
            <a:r>
              <a:rPr lang="fr-FR" sz="1200" dirty="0" smtClean="0">
                <a:solidFill>
                  <a:schemeClr val="bg1"/>
                </a:solidFill>
                <a:latin typeface="Calibri" panose="020F0502020204030204" pitchFamily="34" charset="0"/>
                <a:cs typeface="Calibri" panose="020F0502020204030204" pitchFamily="34" charset="0"/>
              </a:rPr>
              <a:t>de</a:t>
            </a:r>
          </a:p>
          <a:p>
            <a:pPr algn="l">
              <a:lnSpc>
                <a:spcPct val="150000"/>
              </a:lnSpc>
            </a:pPr>
            <a:r>
              <a:rPr lang="fr-FR" sz="1200" dirty="0" smtClean="0">
                <a:solidFill>
                  <a:schemeClr val="bg1"/>
                </a:solidFill>
                <a:latin typeface="Calibri" panose="020F0502020204030204" pitchFamily="34" charset="0"/>
                <a:cs typeface="Calibri" panose="020F0502020204030204" pitchFamily="34" charset="0"/>
              </a:rPr>
              <a:t>manière </a:t>
            </a:r>
            <a:r>
              <a:rPr lang="fr-FR" sz="1200" dirty="0">
                <a:solidFill>
                  <a:schemeClr val="bg1"/>
                </a:solidFill>
                <a:latin typeface="Calibri" panose="020F0502020204030204" pitchFamily="34" charset="0"/>
                <a:cs typeface="Calibri" panose="020F0502020204030204" pitchFamily="34" charset="0"/>
              </a:rPr>
              <a:t>visuelle.</a:t>
            </a:r>
          </a:p>
          <a:p>
            <a:pPr algn="l">
              <a:lnSpc>
                <a:spcPct val="150000"/>
              </a:lnSpc>
            </a:pPr>
            <a:r>
              <a:rPr lang="fr-FR" sz="1200" dirty="0">
                <a:solidFill>
                  <a:schemeClr val="bg1"/>
                </a:solidFill>
                <a:latin typeface="Calibri" panose="020F0502020204030204" pitchFamily="34" charset="0"/>
                <a:cs typeface="Calibri" panose="020F0502020204030204" pitchFamily="34" charset="0"/>
              </a:rPr>
              <a:t>Une méthodologie agile ? C’est une méthode qui se base sur le fractionnement des étapes pour </a:t>
            </a:r>
            <a:r>
              <a:rPr lang="fr-FR" sz="1200" dirty="0" smtClean="0">
                <a:solidFill>
                  <a:schemeClr val="bg1"/>
                </a:solidFill>
                <a:latin typeface="Calibri" panose="020F0502020204030204" pitchFamily="34" charset="0"/>
                <a:cs typeface="Calibri" panose="020F0502020204030204" pitchFamily="34" charset="0"/>
              </a:rPr>
              <a:t>la</a:t>
            </a:r>
          </a:p>
          <a:p>
            <a:pPr algn="l">
              <a:lnSpc>
                <a:spcPct val="150000"/>
              </a:lnSpc>
            </a:pPr>
            <a:r>
              <a:rPr lang="fr-FR" sz="1200" dirty="0" smtClean="0">
                <a:solidFill>
                  <a:schemeClr val="bg1"/>
                </a:solidFill>
                <a:latin typeface="Calibri" panose="020F0502020204030204" pitchFamily="34" charset="0"/>
                <a:cs typeface="Calibri" panose="020F0502020204030204" pitchFamily="34" charset="0"/>
              </a:rPr>
              <a:t>gestion </a:t>
            </a:r>
            <a:r>
              <a:rPr lang="fr-FR" sz="1200" dirty="0">
                <a:solidFill>
                  <a:schemeClr val="bg1"/>
                </a:solidFill>
                <a:latin typeface="Calibri" panose="020F0502020204030204" pitchFamily="34" charset="0"/>
                <a:cs typeface="Calibri" panose="020F0502020204030204" pitchFamily="34" charset="0"/>
              </a:rPr>
              <a:t>d’un projet ou d’un développement produit.</a:t>
            </a:r>
          </a:p>
          <a:p>
            <a:pPr algn="l">
              <a:lnSpc>
                <a:spcPct val="150000"/>
              </a:lnSpc>
            </a:pPr>
            <a:r>
              <a:rPr lang="fr-FR" sz="1200" dirty="0">
                <a:solidFill>
                  <a:schemeClr val="bg1"/>
                </a:solidFill>
                <a:latin typeface="Calibri" panose="020F0502020204030204" pitchFamily="34" charset="0"/>
                <a:cs typeface="Calibri" panose="020F0502020204030204" pitchFamily="34" charset="0"/>
              </a:rPr>
              <a:t>Avec le système Kanban, cela se fait à l’aide d’étiquettes qui désignent une activité, une étape ou </a:t>
            </a:r>
            <a:r>
              <a:rPr lang="fr-FR" sz="1200" dirty="0" smtClean="0">
                <a:solidFill>
                  <a:schemeClr val="bg1"/>
                </a:solidFill>
                <a:latin typeface="Calibri" panose="020F0502020204030204" pitchFamily="34" charset="0"/>
                <a:cs typeface="Calibri" panose="020F0502020204030204" pitchFamily="34" charset="0"/>
              </a:rPr>
              <a:t>une</a:t>
            </a:r>
          </a:p>
          <a:p>
            <a:pPr algn="l">
              <a:lnSpc>
                <a:spcPct val="150000"/>
              </a:lnSpc>
            </a:pPr>
            <a:r>
              <a:rPr lang="fr-FR" sz="1200" dirty="0" smtClean="0">
                <a:solidFill>
                  <a:schemeClr val="bg1"/>
                </a:solidFill>
                <a:latin typeface="Calibri" panose="020F0502020204030204" pitchFamily="34" charset="0"/>
                <a:cs typeface="Calibri" panose="020F0502020204030204" pitchFamily="34" charset="0"/>
              </a:rPr>
              <a:t>tâche</a:t>
            </a:r>
            <a:r>
              <a:rPr lang="fr-FR" sz="1200" dirty="0">
                <a:solidFill>
                  <a:schemeClr val="bg1"/>
                </a:solidFill>
                <a:latin typeface="Calibri" panose="020F0502020204030204" pitchFamily="34" charset="0"/>
                <a:cs typeface="Calibri" panose="020F0502020204030204" pitchFamily="34" charset="0"/>
              </a:rPr>
              <a:t>. Ces étiquettes, souvent appelées cartes Kanban, sont positionnées sur un tableau dont </a:t>
            </a:r>
            <a:r>
              <a:rPr lang="fr-FR" sz="1200" dirty="0" smtClean="0">
                <a:solidFill>
                  <a:schemeClr val="bg1"/>
                </a:solidFill>
                <a:latin typeface="Calibri" panose="020F0502020204030204" pitchFamily="34" charset="0"/>
                <a:cs typeface="Calibri" panose="020F0502020204030204" pitchFamily="34" charset="0"/>
              </a:rPr>
              <a:t>les</a:t>
            </a:r>
          </a:p>
          <a:p>
            <a:pPr algn="l">
              <a:lnSpc>
                <a:spcPct val="150000"/>
              </a:lnSpc>
            </a:pPr>
            <a:r>
              <a:rPr lang="fr-FR" sz="1200" dirty="0" smtClean="0">
                <a:solidFill>
                  <a:schemeClr val="bg1"/>
                </a:solidFill>
                <a:latin typeface="Calibri" panose="020F0502020204030204" pitchFamily="34" charset="0"/>
                <a:cs typeface="Calibri" panose="020F0502020204030204" pitchFamily="34" charset="0"/>
              </a:rPr>
              <a:t>colonnes </a:t>
            </a:r>
            <a:r>
              <a:rPr lang="fr-FR" sz="1200" dirty="0">
                <a:solidFill>
                  <a:schemeClr val="bg1"/>
                </a:solidFill>
                <a:latin typeface="Calibri" panose="020F0502020204030204" pitchFamily="34" charset="0"/>
                <a:cs typeface="Calibri" panose="020F0502020204030204" pitchFamily="34" charset="0"/>
              </a:rPr>
              <a:t>représentent différentes étapes.</a:t>
            </a:r>
          </a:p>
          <a:p>
            <a:pPr algn="l">
              <a:lnSpc>
                <a:spcPct val="150000"/>
              </a:lnSpc>
            </a:pPr>
            <a:r>
              <a:rPr lang="fr-FR" sz="1200" dirty="0">
                <a:solidFill>
                  <a:schemeClr val="bg1"/>
                </a:solidFill>
                <a:latin typeface="Calibri" panose="020F0502020204030204" pitchFamily="34" charset="0"/>
                <a:cs typeface="Calibri" panose="020F0502020204030204" pitchFamily="34" charset="0"/>
              </a:rPr>
              <a:t>D’ailleurs, Kanban, également orthographié </a:t>
            </a:r>
            <a:r>
              <a:rPr lang="fr-FR" sz="1200" dirty="0" smtClean="0">
                <a:solidFill>
                  <a:schemeClr val="bg1"/>
                </a:solidFill>
                <a:latin typeface="Calibri" panose="020F0502020204030204" pitchFamily="34" charset="0"/>
                <a:cs typeface="Calibri" panose="020F0502020204030204" pitchFamily="34" charset="0"/>
              </a:rPr>
              <a:t>Kanban</a:t>
            </a:r>
            <a:r>
              <a:rPr lang="fr-FR" sz="1200" dirty="0">
                <a:solidFill>
                  <a:schemeClr val="bg1"/>
                </a:solidFill>
                <a:latin typeface="Calibri" panose="020F0502020204030204" pitchFamily="34" charset="0"/>
                <a:cs typeface="Calibri" panose="020F0502020204030204" pitchFamily="34" charset="0"/>
              </a:rPr>
              <a:t>, signifie "étiquette" en japonais.</a:t>
            </a:r>
          </a:p>
          <a:p>
            <a:pPr algn="l">
              <a:lnSpc>
                <a:spcPct val="150000"/>
              </a:lnSpc>
            </a:pPr>
            <a:r>
              <a:rPr lang="fr-FR" sz="1200" dirty="0">
                <a:solidFill>
                  <a:schemeClr val="bg1"/>
                </a:solidFill>
                <a:latin typeface="Calibri" panose="020F0502020204030204" pitchFamily="34" charset="0"/>
                <a:cs typeface="Calibri" panose="020F0502020204030204" pitchFamily="34" charset="0"/>
              </a:rPr>
              <a:t>Une méthode qui permet alors d’exposer clairement l’avancement d’un processus métier. </a:t>
            </a:r>
            <a:r>
              <a:rPr lang="fr-FR" sz="1200" dirty="0" smtClean="0">
                <a:solidFill>
                  <a:schemeClr val="bg1"/>
                </a:solidFill>
                <a:latin typeface="Calibri" panose="020F0502020204030204" pitchFamily="34" charset="0"/>
                <a:cs typeface="Calibri" panose="020F0502020204030204" pitchFamily="34" charset="0"/>
              </a:rPr>
              <a:t>Comprenez l’avancement </a:t>
            </a:r>
            <a:r>
              <a:rPr lang="fr-FR" sz="1200" dirty="0">
                <a:solidFill>
                  <a:schemeClr val="bg1"/>
                </a:solidFill>
                <a:latin typeface="Calibri" panose="020F0502020204030204" pitchFamily="34" charset="0"/>
                <a:cs typeface="Calibri" panose="020F0502020204030204" pitchFamily="34" charset="0"/>
              </a:rPr>
              <a:t>des tâches liées à l’atteinte d’un objectif ou à l’achèvement d’un projet.</a:t>
            </a:r>
          </a:p>
          <a:p>
            <a:pPr algn="l">
              <a:lnSpc>
                <a:spcPct val="150000"/>
              </a:lnSpc>
            </a:pPr>
            <a:r>
              <a:rPr lang="fr-FR" sz="1200" dirty="0">
                <a:solidFill>
                  <a:schemeClr val="bg1"/>
                </a:solidFill>
                <a:latin typeface="Calibri" panose="020F0502020204030204" pitchFamily="34" charset="0"/>
                <a:cs typeface="Calibri" panose="020F0502020204030204" pitchFamily="34" charset="0"/>
              </a:rPr>
              <a:t>La méthode Kanban offre aussi un grand nombre d’informations sur le flux de travail et les tâches qui le composent, et ce, en un coup d’œil.</a:t>
            </a:r>
          </a:p>
        </p:txBody>
      </p:sp>
      <p:sp>
        <p:nvSpPr>
          <p:cNvPr id="7" name="Google Shape;179;p39"/>
          <p:cNvSpPr txBox="1">
            <a:spLocks/>
          </p:cNvSpPr>
          <p:nvPr/>
        </p:nvSpPr>
        <p:spPr>
          <a:xfrm>
            <a:off x="83205" y="35806"/>
            <a:ext cx="5110687"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3500" dirty="0" smtClean="0">
                <a:solidFill>
                  <a:schemeClr val="accent1"/>
                </a:solidFill>
                <a:latin typeface="Calibri" panose="020F0502020204030204" pitchFamily="34" charset="0"/>
                <a:cs typeface="Calibri" panose="020F0502020204030204" pitchFamily="34" charset="0"/>
              </a:rPr>
              <a:t>LA MÉTHODE KANBAN</a:t>
            </a:r>
            <a:endParaRPr lang="en-US" sz="3500" dirty="0">
              <a:solidFill>
                <a:schemeClr val="accent1"/>
              </a:solidFill>
              <a:latin typeface="Calibri" panose="020F0502020204030204" pitchFamily="34" charset="0"/>
              <a:cs typeface="Calibri" panose="020F0502020204030204" pitchFamily="34" charset="0"/>
            </a:endParaRPr>
          </a:p>
        </p:txBody>
      </p:sp>
      <p:sp>
        <p:nvSpPr>
          <p:cNvPr id="8" name="Google Shape;179;p39"/>
          <p:cNvSpPr txBox="1">
            <a:spLocks/>
          </p:cNvSpPr>
          <p:nvPr/>
        </p:nvSpPr>
        <p:spPr>
          <a:xfrm>
            <a:off x="3350141" y="446088"/>
            <a:ext cx="5110687" cy="586596"/>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400" dirty="0" smtClean="0">
                <a:solidFill>
                  <a:schemeClr val="accent1"/>
                </a:solidFill>
                <a:latin typeface="Calibri" panose="020F0502020204030204" pitchFamily="34" charset="0"/>
                <a:cs typeface="Calibri" panose="020F0502020204030204" pitchFamily="34" charset="0"/>
              </a:rPr>
              <a:t>Définition</a:t>
            </a:r>
            <a:endParaRPr lang="en-US" sz="2400" dirty="0">
              <a:solidFill>
                <a:schemeClr val="accent1"/>
              </a:solidFill>
              <a:latin typeface="Calibri" panose="020F0502020204030204" pitchFamily="34" charset="0"/>
              <a:cs typeface="Calibri" panose="020F0502020204030204" pitchFamily="34" charset="0"/>
            </a:endParaRPr>
          </a:p>
        </p:txBody>
      </p:sp>
      <p:sp>
        <p:nvSpPr>
          <p:cNvPr id="6" name="ZoneTexte 5"/>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3</a:t>
            </a:r>
            <a:endParaRPr lang="fr-FR" sz="2000" b="1" dirty="0">
              <a:solidFill>
                <a:schemeClr val="tx2"/>
              </a:solidFill>
              <a:latin typeface="Calibri" panose="020F0502020204030204" pitchFamily="34" charset="0"/>
              <a:cs typeface="Calibri" panose="020F0502020204030204" pitchFamily="34" charset="0"/>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9"/>
          <p:cNvSpPr txBox="1">
            <a:spLocks noGrp="1"/>
          </p:cNvSpPr>
          <p:nvPr>
            <p:ph type="ctrTitle"/>
          </p:nvPr>
        </p:nvSpPr>
        <p:spPr>
          <a:xfrm>
            <a:off x="3836390" y="153442"/>
            <a:ext cx="5110687" cy="586596"/>
          </a:xfrm>
          <a:prstGeom prst="rect">
            <a:avLst/>
          </a:prstGeom>
        </p:spPr>
        <p:txBody>
          <a:bodyPr spcFirstLastPara="1" wrap="square" lIns="91425" tIns="91425" rIns="91425" bIns="91425" anchor="b" anchorCtr="0">
            <a:noAutofit/>
          </a:bodyPr>
          <a:lstStyle/>
          <a:p>
            <a:pPr lvl="0"/>
            <a:r>
              <a:rPr lang="en-US" sz="3500" dirty="0" smtClean="0">
                <a:solidFill>
                  <a:schemeClr val="accent1"/>
                </a:solidFill>
                <a:latin typeface="Calibri" panose="020F0502020204030204" pitchFamily="34" charset="0"/>
                <a:cs typeface="Calibri" panose="020F0502020204030204" pitchFamily="34" charset="0"/>
              </a:rPr>
              <a:t>LA MÉTHODE KANBAN</a:t>
            </a:r>
            <a:endParaRPr lang="en-US" sz="3500" dirty="0">
              <a:solidFill>
                <a:schemeClr val="accent1"/>
              </a:solidFill>
              <a:latin typeface="Calibri" panose="020F0502020204030204" pitchFamily="34" charset="0"/>
              <a:cs typeface="Calibri" panose="020F0502020204030204" pitchFamily="34" charset="0"/>
            </a:endParaRPr>
          </a:p>
        </p:txBody>
      </p:sp>
      <p:sp>
        <p:nvSpPr>
          <p:cNvPr id="6" name="Google Shape;179;p39"/>
          <p:cNvSpPr txBox="1">
            <a:spLocks/>
          </p:cNvSpPr>
          <p:nvPr/>
        </p:nvSpPr>
        <p:spPr>
          <a:xfrm>
            <a:off x="4033313" y="1219288"/>
            <a:ext cx="5110687" cy="586596"/>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400" dirty="0" smtClean="0">
                <a:solidFill>
                  <a:schemeClr val="accent1"/>
                </a:solidFill>
                <a:latin typeface="Calibri" panose="020F0502020204030204" pitchFamily="34" charset="0"/>
                <a:cs typeface="Calibri" panose="020F0502020204030204" pitchFamily="34" charset="0"/>
              </a:rPr>
              <a:t>Origine</a:t>
            </a:r>
            <a:endParaRPr lang="en-US" sz="2400" dirty="0">
              <a:solidFill>
                <a:schemeClr val="accent1"/>
              </a:solidFill>
              <a:latin typeface="Calibri" panose="020F0502020204030204" pitchFamily="34" charset="0"/>
              <a:cs typeface="Calibri" panose="020F0502020204030204" pitchFamily="34" charset="0"/>
            </a:endParaRPr>
          </a:p>
        </p:txBody>
      </p:sp>
      <p:sp>
        <p:nvSpPr>
          <p:cNvPr id="2" name="Rectangle 1"/>
          <p:cNvSpPr/>
          <p:nvPr/>
        </p:nvSpPr>
        <p:spPr>
          <a:xfrm>
            <a:off x="3836390" y="1829351"/>
            <a:ext cx="5322279" cy="2031325"/>
          </a:xfrm>
          <a:prstGeom prst="rect">
            <a:avLst/>
          </a:prstGeom>
        </p:spPr>
        <p:txBody>
          <a:bodyPr wrap="square">
            <a:spAutoFit/>
          </a:bodyPr>
          <a:lstStyle/>
          <a:p>
            <a:pPr marL="63500">
              <a:lnSpc>
                <a:spcPct val="150000"/>
              </a:lnSpc>
              <a:buSzPts val="2600"/>
            </a:pPr>
            <a:r>
              <a:rPr lang="fr-FR" dirty="0">
                <a:solidFill>
                  <a:schemeClr val="bg1"/>
                </a:solidFill>
                <a:latin typeface="Calibri" panose="020F0502020204030204" pitchFamily="34" charset="0"/>
                <a:cs typeface="Calibri" panose="020F0502020204030204" pitchFamily="34" charset="0"/>
              </a:rPr>
              <a:t>Ce mot serait apparu dans les chantiers navales japonais;</a:t>
            </a:r>
          </a:p>
          <a:p>
            <a:pPr marL="63500">
              <a:lnSpc>
                <a:spcPct val="150000"/>
              </a:lnSpc>
              <a:buSzPts val="2600"/>
            </a:pPr>
            <a:r>
              <a:rPr lang="fr-FR" dirty="0">
                <a:solidFill>
                  <a:schemeClr val="bg1"/>
                </a:solidFill>
                <a:latin typeface="Calibri" panose="020F0502020204030204" pitchFamily="34" charset="0"/>
                <a:cs typeface="Calibri" panose="020F0502020204030204" pitchFamily="34" charset="0"/>
              </a:rPr>
              <a:t>La méthode industrielle a été mise au point chez Toyota avec le concours de Taiichi Ohno;</a:t>
            </a:r>
          </a:p>
          <a:p>
            <a:pPr marL="63500">
              <a:lnSpc>
                <a:spcPct val="150000"/>
              </a:lnSpc>
              <a:buSzPts val="2600"/>
            </a:pPr>
            <a:r>
              <a:rPr lang="fr-FR" dirty="0">
                <a:solidFill>
                  <a:schemeClr val="bg1"/>
                </a:solidFill>
                <a:latin typeface="Calibri" panose="020F0502020204030204" pitchFamily="34" charset="0"/>
                <a:cs typeface="Calibri" panose="020F0502020204030204" pitchFamily="34" charset="0"/>
              </a:rPr>
              <a:t> M. Ohno, a constaté que « les gens des usines ont toujours tendance a faire de la surproduction » et il alors recherché le moyen qui permette de </a:t>
            </a:r>
            <a:r>
              <a:rPr lang="fr-FR" dirty="0" smtClean="0">
                <a:solidFill>
                  <a:schemeClr val="bg1"/>
                </a:solidFill>
                <a:latin typeface="Calibri" panose="020F0502020204030204" pitchFamily="34" charset="0"/>
                <a:cs typeface="Calibri" panose="020F0502020204030204" pitchFamily="34" charset="0"/>
              </a:rPr>
              <a:t>produire:</a:t>
            </a:r>
          </a:p>
        </p:txBody>
      </p:sp>
      <p:sp>
        <p:nvSpPr>
          <p:cNvPr id="3" name="ZoneTexte 2"/>
          <p:cNvSpPr txBox="1"/>
          <p:nvPr/>
        </p:nvSpPr>
        <p:spPr>
          <a:xfrm>
            <a:off x="5350476" y="3884141"/>
            <a:ext cx="4633784"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fr-FR" dirty="0" smtClean="0">
                <a:solidFill>
                  <a:schemeClr val="bg1"/>
                </a:solidFill>
                <a:latin typeface="Calibri" panose="020F0502020204030204" pitchFamily="34" charset="0"/>
                <a:cs typeface="Calibri" panose="020F0502020204030204" pitchFamily="34" charset="0"/>
              </a:rPr>
              <a:t>Le produit demandé ;</a:t>
            </a:r>
          </a:p>
          <a:p>
            <a:pPr marL="285750" indent="-285750">
              <a:buClr>
                <a:schemeClr val="accent1"/>
              </a:buClr>
              <a:buFont typeface="Arial" panose="020B0604020202020204" pitchFamily="34" charset="0"/>
              <a:buChar char="•"/>
            </a:pPr>
            <a:r>
              <a:rPr lang="fr-FR" dirty="0" smtClean="0">
                <a:solidFill>
                  <a:schemeClr val="bg1"/>
                </a:solidFill>
                <a:latin typeface="Calibri" panose="020F0502020204030204" pitchFamily="34" charset="0"/>
                <a:cs typeface="Calibri" panose="020F0502020204030204" pitchFamily="34" charset="0"/>
              </a:rPr>
              <a:t>Au moment ou il est demandé;</a:t>
            </a:r>
          </a:p>
          <a:p>
            <a:pPr marL="285750" indent="-285750">
              <a:buClr>
                <a:schemeClr val="accent1"/>
              </a:buClr>
              <a:buFont typeface="Arial" panose="020B0604020202020204" pitchFamily="34" charset="0"/>
              <a:buChar char="•"/>
            </a:pPr>
            <a:r>
              <a:rPr lang="fr-FR" dirty="0" smtClean="0">
                <a:solidFill>
                  <a:schemeClr val="bg1"/>
                </a:solidFill>
                <a:latin typeface="Calibri" panose="020F0502020204030204" pitchFamily="34" charset="0"/>
                <a:cs typeface="Calibri" panose="020F0502020204030204" pitchFamily="34" charset="0"/>
              </a:rPr>
              <a:t>Dans la quantité demandé.</a:t>
            </a:r>
            <a:endParaRPr lang="fr-FR" dirty="0">
              <a:solidFill>
                <a:schemeClr val="bg1"/>
              </a:solidFill>
              <a:latin typeface="Calibri" panose="020F0502020204030204" pitchFamily="34" charset="0"/>
              <a:cs typeface="Calibri" panose="020F0502020204030204" pitchFamily="34" charset="0"/>
            </a:endParaRPr>
          </a:p>
        </p:txBody>
      </p:sp>
      <p:sp>
        <p:nvSpPr>
          <p:cNvPr id="7" name="ZoneTexte 6"/>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4</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05897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2"/>
          <p:cNvSpPr txBox="1">
            <a:spLocks noGrp="1"/>
          </p:cNvSpPr>
          <p:nvPr>
            <p:ph type="title"/>
          </p:nvPr>
        </p:nvSpPr>
        <p:spPr>
          <a:xfrm>
            <a:off x="120770" y="662336"/>
            <a:ext cx="5207975" cy="409245"/>
          </a:xfrm>
          <a:prstGeom prst="rect">
            <a:avLst/>
          </a:prstGeom>
        </p:spPr>
        <p:txBody>
          <a:bodyPr spcFirstLastPara="1" wrap="square" lIns="91425" tIns="91425" rIns="91425" bIns="91425" anchor="t" anchorCtr="0">
            <a:noAutofit/>
          </a:bodyPr>
          <a:lstStyle/>
          <a:p>
            <a:r>
              <a:rPr lang="fr-FR" sz="1800" b="1" dirty="0">
                <a:latin typeface="Calibri" panose="020F0502020204030204" pitchFamily="34" charset="0"/>
                <a:cs typeface="Calibri" panose="020F0502020204030204" pitchFamily="34" charset="0"/>
              </a:rPr>
              <a:t>Comment fonctionne la méthode Kanban ?</a:t>
            </a:r>
          </a:p>
        </p:txBody>
      </p:sp>
      <p:sp>
        <p:nvSpPr>
          <p:cNvPr id="211" name="Google Shape;211;p42"/>
          <p:cNvSpPr txBox="1">
            <a:spLocks noGrp="1"/>
          </p:cNvSpPr>
          <p:nvPr>
            <p:ph type="body" idx="1"/>
          </p:nvPr>
        </p:nvSpPr>
        <p:spPr>
          <a:xfrm>
            <a:off x="120771" y="1176696"/>
            <a:ext cx="4216452" cy="853932"/>
          </a:xfrm>
          <a:prstGeom prst="rect">
            <a:avLst/>
          </a:prstGeom>
        </p:spPr>
        <p:txBody>
          <a:bodyPr spcFirstLastPara="1" wrap="square" lIns="91425" tIns="91425" rIns="91425" bIns="91425" anchor="t" anchorCtr="0">
            <a:noAutofit/>
          </a:bodyPr>
          <a:lstStyle/>
          <a:p>
            <a:pPr marL="63500" lvl="0" indent="0">
              <a:lnSpc>
                <a:spcPct val="150000"/>
              </a:lnSpc>
              <a:buSzPts val="2600"/>
              <a:buNone/>
            </a:pPr>
            <a:r>
              <a:rPr lang="fr-FR" dirty="0">
                <a:latin typeface="Calibri" panose="020F0502020204030204" pitchFamily="34" charset="0"/>
                <a:cs typeface="Calibri" panose="020F0502020204030204" pitchFamily="34" charset="0"/>
              </a:rPr>
              <a:t>En fractionnant le projet en tâches et en objectifs à courts termes et clairement identifiables, vous pouvez facilement optimiser le flux de travail.</a:t>
            </a:r>
          </a:p>
          <a:p>
            <a:pPr marL="349250" lvl="0" indent="-285750">
              <a:lnSpc>
                <a:spcPct val="150000"/>
              </a:lnSpc>
              <a:buSzPts val="2600"/>
              <a:buFont typeface="Wingdings" panose="05000000000000000000" pitchFamily="2" charset="2"/>
              <a:buChar char="Ø"/>
            </a:pPr>
            <a:endParaRPr lang="fr-FR" dirty="0">
              <a:latin typeface="Calibri" panose="020F0502020204030204" pitchFamily="34" charset="0"/>
              <a:cs typeface="Calibri" panose="020F0502020204030204" pitchFamily="34" charset="0"/>
            </a:endParaRPr>
          </a:p>
        </p:txBody>
      </p:sp>
      <p:sp>
        <p:nvSpPr>
          <p:cNvPr id="5" name="Google Shape;179;p39"/>
          <p:cNvSpPr txBox="1">
            <a:spLocks/>
          </p:cNvSpPr>
          <p:nvPr/>
        </p:nvSpPr>
        <p:spPr>
          <a:xfrm>
            <a:off x="2385964" y="75740"/>
            <a:ext cx="6181386"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3500" dirty="0" smtClean="0">
                <a:latin typeface="Calibri" panose="020F0502020204030204" pitchFamily="34" charset="0"/>
                <a:cs typeface="Calibri" panose="020F0502020204030204" pitchFamily="34" charset="0"/>
              </a:rPr>
              <a:t>LA MÉTHODE KANBAN</a:t>
            </a:r>
            <a:endParaRPr lang="en-US" sz="3500" dirty="0">
              <a:latin typeface="Calibri" panose="020F0502020204030204" pitchFamily="34" charset="0"/>
              <a:cs typeface="Calibri" panose="020F0502020204030204" pitchFamily="34" charset="0"/>
            </a:endParaRPr>
          </a:p>
        </p:txBody>
      </p:sp>
      <p:sp>
        <p:nvSpPr>
          <p:cNvPr id="6" name="ZoneTexte 5"/>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5</a:t>
            </a:r>
            <a:endParaRPr lang="fr-FR" sz="2000" b="1" dirty="0">
              <a:solidFill>
                <a:schemeClr val="tx2"/>
              </a:solidFill>
              <a:latin typeface="Calibri" panose="020F0502020204030204" pitchFamily="34" charset="0"/>
              <a:cs typeface="Calibri" panose="020F0502020204030204" pitchFamily="34" charset="0"/>
            </a:endParaRPr>
          </a:p>
        </p:txBody>
      </p:sp>
      <p:sp>
        <p:nvSpPr>
          <p:cNvPr id="2" name="Rectangle 1"/>
          <p:cNvSpPr/>
          <p:nvPr/>
        </p:nvSpPr>
        <p:spPr>
          <a:xfrm>
            <a:off x="647852" y="2267480"/>
            <a:ext cx="4572000" cy="2031325"/>
          </a:xfrm>
          <a:prstGeom prst="rect">
            <a:avLst/>
          </a:prstGeom>
        </p:spPr>
        <p:txBody>
          <a:bodyPr>
            <a:spAutoFit/>
          </a:bodyPr>
          <a:lstStyle/>
          <a:p>
            <a:pPr marL="63500" lvl="0" indent="0">
              <a:lnSpc>
                <a:spcPct val="150000"/>
              </a:lnSpc>
              <a:buSzPts val="2600"/>
              <a:buNone/>
            </a:pPr>
            <a:r>
              <a:rPr lang="fr-FR" dirty="0">
                <a:solidFill>
                  <a:schemeClr val="bg1"/>
                </a:solidFill>
                <a:latin typeface="Calibri" panose="020F0502020204030204" pitchFamily="34" charset="0"/>
                <a:cs typeface="Calibri" panose="020F0502020204030204" pitchFamily="34" charset="0"/>
              </a:rPr>
              <a:t>Il devient en effet plus facile de prioriser certains processus pour augmenter les performances. Les flux sont alors améliorés, les cycles de production sont réduits, et la valeur pour le client est augmentée. Avec le système Kanban, une plus grande prévisibilité devient aussi possible.</a:t>
            </a:r>
          </a:p>
        </p:txBody>
      </p:sp>
      <p:sp>
        <p:nvSpPr>
          <p:cNvPr id="3" name="Rectangle 2"/>
          <p:cNvSpPr/>
          <p:nvPr/>
        </p:nvSpPr>
        <p:spPr>
          <a:xfrm>
            <a:off x="1655806" y="3885567"/>
            <a:ext cx="4572000" cy="1061829"/>
          </a:xfrm>
          <a:prstGeom prst="rect">
            <a:avLst/>
          </a:prstGeom>
        </p:spPr>
        <p:txBody>
          <a:bodyPr>
            <a:spAutoFit/>
          </a:bodyPr>
          <a:lstStyle/>
          <a:p>
            <a:pPr marL="349250" lvl="0" indent="-285750">
              <a:lnSpc>
                <a:spcPct val="150000"/>
              </a:lnSpc>
              <a:buSzPts val="2600"/>
              <a:buFont typeface="Wingdings" panose="05000000000000000000" pitchFamily="2" charset="2"/>
              <a:buChar char="Ø"/>
            </a:pPr>
            <a:endParaRPr lang="fr-FR" dirty="0">
              <a:solidFill>
                <a:schemeClr val="bg1"/>
              </a:solidFill>
              <a:latin typeface="Calibri" panose="020F0502020204030204" pitchFamily="34" charset="0"/>
              <a:cs typeface="Calibri" panose="020F0502020204030204" pitchFamily="34" charset="0"/>
            </a:endParaRPr>
          </a:p>
          <a:p>
            <a:pPr marL="63500" lvl="0" indent="0">
              <a:lnSpc>
                <a:spcPct val="150000"/>
              </a:lnSpc>
              <a:buSzPts val="2600"/>
              <a:buNone/>
            </a:pPr>
            <a:r>
              <a:rPr lang="fr-FR" dirty="0">
                <a:solidFill>
                  <a:schemeClr val="bg1"/>
                </a:solidFill>
                <a:latin typeface="Calibri" panose="020F0502020204030204" pitchFamily="34" charset="0"/>
                <a:cs typeface="Calibri" panose="020F0502020204030204" pitchFamily="34" charset="0"/>
              </a:rPr>
              <a:t>Tous ces éléments renforcent l’agilité globale d’une entreprise, qui se veut alors résolument compétitive</a:t>
            </a:r>
            <a:r>
              <a:rPr lang="fr-FR" dirty="0">
                <a:latin typeface="Calibri" panose="020F0502020204030204" pitchFamily="34" charset="0"/>
                <a:cs typeface="Calibri" panose="020F0502020204030204" pitchFamily="34" charset="0"/>
              </a:rPr>
              <a:t>.</a:t>
            </a:r>
            <a:endParaRPr lang="fr-FR" b="1" dirty="0">
              <a:latin typeface="Calibri" panose="020F0502020204030204" pitchFamily="34" charset="0"/>
              <a:cs typeface="Calibri" panose="020F0502020204030204" pitchFamily="34" charset="0"/>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0" y="888371"/>
            <a:ext cx="6569675" cy="3267553"/>
          </a:xfrm>
          <a:prstGeom prst="rect">
            <a:avLst/>
          </a:prstGeom>
        </p:spPr>
        <p:txBody>
          <a:bodyPr spcFirstLastPara="1" wrap="square" lIns="91425" tIns="91425" rIns="91425" bIns="91425" anchor="t" anchorCtr="0">
            <a:noAutofit/>
          </a:bodyPr>
          <a:lstStyle/>
          <a:p>
            <a:pPr marL="139700" indent="0">
              <a:lnSpc>
                <a:spcPct val="150000"/>
              </a:lnSpc>
              <a:buNone/>
            </a:pPr>
            <a:r>
              <a:rPr lang="fr-FR" dirty="0">
                <a:latin typeface="Calibri" panose="020F0502020204030204" pitchFamily="34" charset="0"/>
                <a:cs typeface="Calibri" panose="020F0502020204030204" pitchFamily="34" charset="0"/>
              </a:rPr>
              <a:t>La méthode agile Kanban est destinée à toute organisation qui souhaite devenir agile et mettre en œuvre un cadre pour la gestion de ses projets, sans pour autant remanier entièrement ses flux de travail existants</a:t>
            </a:r>
            <a:r>
              <a:rPr lang="fr-FR" dirty="0" smtClean="0">
                <a:latin typeface="Calibri" panose="020F0502020204030204" pitchFamily="34" charset="0"/>
                <a:cs typeface="Calibri" panose="020F0502020204030204" pitchFamily="34" charset="0"/>
              </a:rPr>
              <a:t>.</a:t>
            </a:r>
          </a:p>
          <a:p>
            <a:pPr marL="139700" indent="0">
              <a:lnSpc>
                <a:spcPct val="150000"/>
              </a:lnSpc>
              <a:buNone/>
            </a:pPr>
            <a:endParaRPr lang="fr-FR" dirty="0">
              <a:latin typeface="Calibri" panose="020F0502020204030204" pitchFamily="34" charset="0"/>
              <a:cs typeface="Calibri" panose="020F0502020204030204" pitchFamily="34" charset="0"/>
            </a:endParaRPr>
          </a:p>
          <a:p>
            <a:pPr marL="139700" indent="0">
              <a:lnSpc>
                <a:spcPct val="150000"/>
              </a:lnSpc>
              <a:buNone/>
            </a:pPr>
            <a:r>
              <a:rPr lang="fr-FR" dirty="0">
                <a:latin typeface="Calibri" panose="020F0502020204030204" pitchFamily="34" charset="0"/>
                <a:cs typeface="Calibri" panose="020F0502020204030204" pitchFamily="34" charset="0"/>
              </a:rPr>
              <a:t>Le processus métier doit être répétable, et l’équipe de développement doit être d’accord et prête à mettre en place des changements pour devenir une équipe agile. L’équipe doit notamment être prête à limiter la planification et les réunions, pour se concentrer plutôt sur la livraison</a:t>
            </a:r>
            <a:r>
              <a:rPr lang="fr-FR" dirty="0" smtClean="0">
                <a:latin typeface="Calibri" panose="020F0502020204030204" pitchFamily="34" charset="0"/>
                <a:cs typeface="Calibri" panose="020F0502020204030204" pitchFamily="34" charset="0"/>
              </a:rPr>
              <a:t>.</a:t>
            </a:r>
          </a:p>
          <a:p>
            <a:pPr marL="139700" indent="0">
              <a:lnSpc>
                <a:spcPct val="150000"/>
              </a:lnSpc>
              <a:buNone/>
            </a:pPr>
            <a:endParaRPr lang="fr-FR" dirty="0">
              <a:latin typeface="Calibri" panose="020F0502020204030204" pitchFamily="34" charset="0"/>
              <a:cs typeface="Calibri" panose="020F0502020204030204" pitchFamily="34" charset="0"/>
            </a:endParaRPr>
          </a:p>
          <a:p>
            <a:pPr marL="139700" indent="0">
              <a:lnSpc>
                <a:spcPct val="150000"/>
              </a:lnSpc>
              <a:buNone/>
            </a:pPr>
            <a:r>
              <a:rPr lang="fr-FR" dirty="0">
                <a:latin typeface="Calibri" panose="020F0502020204030204" pitchFamily="34" charset="0"/>
                <a:cs typeface="Calibri" panose="020F0502020204030204" pitchFamily="34" charset="0"/>
              </a:rPr>
              <a:t>Notons aussi qu’un projet cadré par la méthode Kanban offre la possibilité d’une livraison continue de fonctionnalités et d'améliorations, plutôt qu'une livraison par versions/cycles fixes.</a:t>
            </a:r>
          </a:p>
        </p:txBody>
      </p:sp>
      <p:sp>
        <p:nvSpPr>
          <p:cNvPr id="5" name="Google Shape;179;p39"/>
          <p:cNvSpPr txBox="1">
            <a:spLocks/>
          </p:cNvSpPr>
          <p:nvPr/>
        </p:nvSpPr>
        <p:spPr>
          <a:xfrm>
            <a:off x="976584" y="218049"/>
            <a:ext cx="6611884"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buSzPts val="1850"/>
            </a:pPr>
            <a:r>
              <a:rPr lang="fr-FR" dirty="0">
                <a:latin typeface="Calibri" panose="020F0502020204030204" pitchFamily="34" charset="0"/>
                <a:cs typeface="Calibri" panose="020F0502020204030204" pitchFamily="34" charset="0"/>
              </a:rPr>
              <a:t>Quand utiliser la méthode Kanban ?</a:t>
            </a:r>
          </a:p>
        </p:txBody>
      </p:sp>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smtClean="0">
                <a:solidFill>
                  <a:schemeClr val="tx2"/>
                </a:solidFill>
                <a:latin typeface="Calibri" panose="020F0502020204030204" pitchFamily="34" charset="0"/>
                <a:cs typeface="Calibri" panose="020F0502020204030204" pitchFamily="34" charset="0"/>
              </a:rPr>
              <a:t>6</a:t>
            </a:r>
            <a:endParaRPr lang="fr-FR" sz="2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05315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189470" y="878393"/>
            <a:ext cx="2582562" cy="1595336"/>
          </a:xfrm>
          <a:prstGeom prst="rect">
            <a:avLst/>
          </a:prstGeom>
        </p:spPr>
        <p:txBody>
          <a:bodyPr spcFirstLastPara="1" wrap="square" lIns="91425" tIns="91425" rIns="91425" bIns="91425" anchor="t" anchorCtr="0">
            <a:noAutofit/>
          </a:bodyPr>
          <a:lstStyle/>
          <a:p>
            <a:pPr marL="139700" indent="0">
              <a:lnSpc>
                <a:spcPct val="150000"/>
              </a:lnSpc>
              <a:buNone/>
            </a:pPr>
            <a:r>
              <a:rPr lang="fr-FR" dirty="0">
                <a:latin typeface="Calibri" panose="020F0502020204030204" pitchFamily="34" charset="0"/>
                <a:cs typeface="Calibri" panose="020F0502020204030204" pitchFamily="34" charset="0"/>
              </a:rPr>
              <a:t>Dans un projet informatique, la méthode Kanban permet de visualiser le plan de développement dans des tableaux de gestion de flux dédiés</a:t>
            </a:r>
            <a:r>
              <a:rPr lang="fr-FR" dirty="0" smtClean="0">
                <a:latin typeface="Calibri" panose="020F0502020204030204" pitchFamily="34" charset="0"/>
                <a:cs typeface="Calibri" panose="020F0502020204030204" pitchFamily="34" charset="0"/>
              </a:rPr>
              <a:t>.</a:t>
            </a:r>
          </a:p>
          <a:p>
            <a:pPr marL="139700" indent="0">
              <a:lnSpc>
                <a:spcPct val="150000"/>
              </a:lnSpc>
              <a:buNone/>
            </a:pPr>
            <a:endParaRPr lang="fr-FR" dirty="0">
              <a:latin typeface="Calibri" panose="020F0502020204030204" pitchFamily="34" charset="0"/>
              <a:cs typeface="Calibri" panose="020F0502020204030204" pitchFamily="34" charset="0"/>
            </a:endParaRPr>
          </a:p>
          <a:p>
            <a:pPr marL="139700" indent="0">
              <a:lnSpc>
                <a:spcPct val="150000"/>
              </a:lnSpc>
              <a:buNone/>
            </a:pPr>
            <a:endParaRPr lang="fr-FR" dirty="0">
              <a:latin typeface="Calibri" panose="020F0502020204030204" pitchFamily="34" charset="0"/>
              <a:cs typeface="Calibri" panose="020F0502020204030204" pitchFamily="34" charset="0"/>
            </a:endParaRPr>
          </a:p>
        </p:txBody>
      </p:sp>
      <p:sp>
        <p:nvSpPr>
          <p:cNvPr id="5" name="Google Shape;179;p39"/>
          <p:cNvSpPr txBox="1">
            <a:spLocks/>
          </p:cNvSpPr>
          <p:nvPr/>
        </p:nvSpPr>
        <p:spPr>
          <a:xfrm>
            <a:off x="503368" y="0"/>
            <a:ext cx="6959717"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b="1" dirty="0">
                <a:latin typeface="Calibri" panose="020F0502020204030204" pitchFamily="34" charset="0"/>
                <a:cs typeface="Calibri" panose="020F0502020204030204" pitchFamily="34" charset="0"/>
              </a:rPr>
              <a:t>Projet informatique et méthode </a:t>
            </a:r>
            <a:r>
              <a:rPr lang="fr-FR" b="1" dirty="0" smtClean="0">
                <a:latin typeface="Calibri" panose="020F0502020204030204" pitchFamily="34" charset="0"/>
                <a:cs typeface="Calibri" panose="020F0502020204030204" pitchFamily="34" charset="0"/>
              </a:rPr>
              <a:t>Kanban</a:t>
            </a:r>
            <a:endParaRPr lang="fr-FR" b="1" dirty="0">
              <a:latin typeface="Calibri" panose="020F0502020204030204" pitchFamily="34" charset="0"/>
              <a:cs typeface="Calibri" panose="020F0502020204030204" pitchFamily="34" charset="0"/>
            </a:endParaRPr>
          </a:p>
        </p:txBody>
      </p:sp>
      <p:sp>
        <p:nvSpPr>
          <p:cNvPr id="2" name="Rectangle 1"/>
          <p:cNvSpPr/>
          <p:nvPr/>
        </p:nvSpPr>
        <p:spPr>
          <a:xfrm>
            <a:off x="3669957" y="878393"/>
            <a:ext cx="3851189" cy="2031325"/>
          </a:xfrm>
          <a:prstGeom prst="rect">
            <a:avLst/>
          </a:prstGeom>
        </p:spPr>
        <p:txBody>
          <a:bodyPr wrap="square">
            <a:spAutoFit/>
          </a:bodyPr>
          <a:lstStyle/>
          <a:p>
            <a:pPr marL="139700" indent="0">
              <a:lnSpc>
                <a:spcPct val="150000"/>
              </a:lnSpc>
              <a:buNone/>
            </a:pPr>
            <a:r>
              <a:rPr lang="fr-FR" dirty="0">
                <a:solidFill>
                  <a:schemeClr val="bg1"/>
                </a:solidFill>
                <a:latin typeface="Calibri" panose="020F0502020204030204" pitchFamily="34" charset="0"/>
                <a:cs typeface="Calibri" panose="020F0502020204030204" pitchFamily="34" charset="0"/>
              </a:rPr>
              <a:t>Il est possible de répartir les tâches sur un ou plusieurs tableaux d'équipe de développement. L’avantage ? Cela vient créer une hiérarchie de travail qui s'étend sur plusieurs niveaux dans l'organisation, octroyant ainsi une transparence inégalée sur l'ensemble de la chaîne de valeur</a:t>
            </a:r>
            <a:r>
              <a:rPr lang="fr-FR" dirty="0">
                <a:latin typeface="Calibri" panose="020F0502020204030204" pitchFamily="34" charset="0"/>
                <a:cs typeface="Calibri" panose="020F0502020204030204" pitchFamily="34" charset="0"/>
              </a:rPr>
              <a:t>.</a:t>
            </a:r>
          </a:p>
        </p:txBody>
      </p:sp>
      <p:sp>
        <p:nvSpPr>
          <p:cNvPr id="3" name="Rectangle 2"/>
          <p:cNvSpPr/>
          <p:nvPr/>
        </p:nvSpPr>
        <p:spPr>
          <a:xfrm>
            <a:off x="1132703" y="3233403"/>
            <a:ext cx="4572000" cy="1708160"/>
          </a:xfrm>
          <a:prstGeom prst="rect">
            <a:avLst/>
          </a:prstGeom>
        </p:spPr>
        <p:txBody>
          <a:bodyPr>
            <a:spAutoFit/>
          </a:bodyPr>
          <a:lstStyle/>
          <a:p>
            <a:pPr marL="139700" indent="0">
              <a:lnSpc>
                <a:spcPct val="150000"/>
              </a:lnSpc>
              <a:buNone/>
            </a:pPr>
            <a:r>
              <a:rPr lang="fr-FR" dirty="0">
                <a:solidFill>
                  <a:schemeClr val="bg1"/>
                </a:solidFill>
                <a:latin typeface="Calibri" panose="020F0502020204030204" pitchFamily="34" charset="0"/>
                <a:cs typeface="Calibri" panose="020F0502020204030204" pitchFamily="34" charset="0"/>
              </a:rPr>
              <a:t>À mesure que l’équipe agile termine son travail sur le tableau d'équipe, les tableaux de gestion afficheront automatiquement la progression et les risques. Des aperçus permanents des plus utiles, qui favorisent la réactivité et la productivité des membres de l’équipe.</a:t>
            </a:r>
          </a:p>
        </p:txBody>
      </p:sp>
      <p:sp>
        <p:nvSpPr>
          <p:cNvPr id="6" name="ZoneTexte 5"/>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a:solidFill>
                  <a:schemeClr val="tx2"/>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1478564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42"/>
          <p:cNvSpPr txBox="1">
            <a:spLocks noGrp="1"/>
          </p:cNvSpPr>
          <p:nvPr>
            <p:ph type="body" idx="1"/>
          </p:nvPr>
        </p:nvSpPr>
        <p:spPr>
          <a:xfrm>
            <a:off x="30152" y="1177548"/>
            <a:ext cx="7815531" cy="3796544"/>
          </a:xfrm>
          <a:prstGeom prst="rect">
            <a:avLst/>
          </a:prstGeom>
        </p:spPr>
        <p:txBody>
          <a:bodyPr spcFirstLastPara="1" wrap="square" lIns="91425" tIns="91425" rIns="91425" bIns="91425" anchor="t" anchorCtr="0">
            <a:noAutofit/>
          </a:bodyPr>
          <a:lstStyle/>
          <a:p>
            <a:pPr marL="139700" indent="0">
              <a:buNone/>
            </a:pPr>
            <a:endParaRPr lang="fr-FR" dirty="0">
              <a:latin typeface="Calibri" panose="020F0502020204030204" pitchFamily="34" charset="0"/>
              <a:cs typeface="Calibri" panose="020F0502020204030204" pitchFamily="34" charset="0"/>
            </a:endParaRPr>
          </a:p>
          <a:p>
            <a:pPr marL="139700" indent="0">
              <a:buNone/>
            </a:pPr>
            <a:r>
              <a:rPr lang="fr-FR" dirty="0">
                <a:latin typeface="Calibri" panose="020F0502020204030204" pitchFamily="34" charset="0"/>
                <a:cs typeface="Calibri" panose="020F0502020204030204" pitchFamily="34" charset="0"/>
              </a:rPr>
              <a:t>Pour ce qui est du tableau de Kanban, le modèle classique comporte 3 colonnes </a:t>
            </a:r>
            <a:r>
              <a:rPr lang="fr-FR" dirty="0" smtClean="0">
                <a:latin typeface="Calibri" panose="020F0502020204030204" pitchFamily="34" charset="0"/>
                <a:cs typeface="Calibri" panose="020F0502020204030204" pitchFamily="34" charset="0"/>
              </a:rPr>
              <a:t>:</a:t>
            </a:r>
            <a:endParaRPr lang="fr-FR" dirty="0">
              <a:latin typeface="Calibri" panose="020F0502020204030204" pitchFamily="34" charset="0"/>
              <a:cs typeface="Calibri" panose="020F0502020204030204" pitchFamily="34" charset="0"/>
            </a:endParaRPr>
          </a:p>
          <a:p>
            <a:r>
              <a:rPr lang="fr-FR" b="1" dirty="0">
                <a:latin typeface="Calibri" panose="020F0502020204030204" pitchFamily="34" charset="0"/>
                <a:cs typeface="Calibri" panose="020F0502020204030204" pitchFamily="34" charset="0"/>
              </a:rPr>
              <a:t>Colonne 1 : « À faire »</a:t>
            </a:r>
            <a:r>
              <a:rPr lang="fr-FR" dirty="0">
                <a:latin typeface="Calibri" panose="020F0502020204030204" pitchFamily="34" charset="0"/>
                <a:cs typeface="Calibri" panose="020F0502020204030204" pitchFamily="34" charset="0"/>
              </a:rPr>
              <a:t> (</a:t>
            </a:r>
            <a:r>
              <a:rPr lang="fr-FR" i="1" dirty="0">
                <a:latin typeface="Calibri" panose="020F0502020204030204" pitchFamily="34" charset="0"/>
                <a:cs typeface="Calibri" panose="020F0502020204030204" pitchFamily="34" charset="0"/>
              </a:rPr>
              <a:t>To Do</a:t>
            </a:r>
            <a:r>
              <a:rPr lang="fr-FR" dirty="0">
                <a:latin typeface="Calibri" panose="020F0502020204030204" pitchFamily="34" charset="0"/>
                <a:cs typeface="Calibri" panose="020F0502020204030204" pitchFamily="34" charset="0"/>
              </a:rPr>
              <a:t>). Elle répertorie les tâches qui ne sont pas encore commencées. Certains la nomment aussi "</a:t>
            </a:r>
            <a:r>
              <a:rPr lang="fr-FR" i="1" dirty="0">
                <a:latin typeface="Calibri" panose="020F0502020204030204" pitchFamily="34" charset="0"/>
                <a:cs typeface="Calibri" panose="020F0502020204030204" pitchFamily="34" charset="0"/>
              </a:rPr>
              <a:t>backlog</a:t>
            </a:r>
            <a:r>
              <a:rPr lang="fr-FR" dirty="0">
                <a:latin typeface="Calibri" panose="020F0502020204030204" pitchFamily="34" charset="0"/>
                <a:cs typeface="Calibri" panose="020F0502020204030204" pitchFamily="34" charset="0"/>
              </a:rPr>
              <a:t>".</a:t>
            </a:r>
          </a:p>
          <a:p>
            <a:r>
              <a:rPr lang="fr-FR" b="1" dirty="0">
                <a:latin typeface="Calibri" panose="020F0502020204030204" pitchFamily="34" charset="0"/>
                <a:cs typeface="Calibri" panose="020F0502020204030204" pitchFamily="34" charset="0"/>
              </a:rPr>
              <a:t>Colonne 2 : « En Cours »</a:t>
            </a:r>
            <a:r>
              <a:rPr lang="fr-FR" dirty="0">
                <a:latin typeface="Calibri" panose="020F0502020204030204" pitchFamily="34" charset="0"/>
                <a:cs typeface="Calibri" panose="020F0502020204030204" pitchFamily="34" charset="0"/>
              </a:rPr>
              <a:t> (</a:t>
            </a:r>
            <a:r>
              <a:rPr lang="fr-FR" i="1" dirty="0">
                <a:latin typeface="Calibri" panose="020F0502020204030204" pitchFamily="34" charset="0"/>
                <a:cs typeface="Calibri" panose="020F0502020204030204" pitchFamily="34" charset="0"/>
              </a:rPr>
              <a:t>Doing</a:t>
            </a:r>
            <a:r>
              <a:rPr lang="fr-FR" dirty="0">
                <a:latin typeface="Calibri" panose="020F0502020204030204" pitchFamily="34" charset="0"/>
                <a:cs typeface="Calibri" panose="020F0502020204030204" pitchFamily="34" charset="0"/>
              </a:rPr>
              <a:t>). Elle présente les tâches qui sont en passe d’être accomplies.</a:t>
            </a:r>
          </a:p>
          <a:p>
            <a:r>
              <a:rPr lang="fr-FR" b="1" dirty="0">
                <a:latin typeface="Calibri" panose="020F0502020204030204" pitchFamily="34" charset="0"/>
                <a:cs typeface="Calibri" panose="020F0502020204030204" pitchFamily="34" charset="0"/>
              </a:rPr>
              <a:t>Colonne 3 : « Terminé »</a:t>
            </a:r>
            <a:r>
              <a:rPr lang="fr-FR" dirty="0">
                <a:latin typeface="Calibri" panose="020F0502020204030204" pitchFamily="34" charset="0"/>
                <a:cs typeface="Calibri" panose="020F0502020204030204" pitchFamily="34" charset="0"/>
              </a:rPr>
              <a:t> (</a:t>
            </a:r>
            <a:r>
              <a:rPr lang="fr-FR" i="1" dirty="0">
                <a:latin typeface="Calibri" panose="020F0502020204030204" pitchFamily="34" charset="0"/>
                <a:cs typeface="Calibri" panose="020F0502020204030204" pitchFamily="34" charset="0"/>
              </a:rPr>
              <a:t>Done</a:t>
            </a:r>
            <a:r>
              <a:rPr lang="fr-FR" dirty="0">
                <a:latin typeface="Calibri" panose="020F0502020204030204" pitchFamily="34" charset="0"/>
                <a:cs typeface="Calibri" panose="020F0502020204030204" pitchFamily="34" charset="0"/>
              </a:rPr>
              <a:t>). Elle contient les tâches déjà réalisées</a:t>
            </a:r>
            <a:r>
              <a:rPr lang="fr-FR" dirty="0" smtClean="0">
                <a:latin typeface="Calibri" panose="020F0502020204030204" pitchFamily="34" charset="0"/>
                <a:cs typeface="Calibri" panose="020F0502020204030204" pitchFamily="34" charset="0"/>
              </a:rPr>
              <a:t>.</a:t>
            </a:r>
          </a:p>
          <a:p>
            <a:pPr marL="139700" indent="0">
              <a:buNone/>
            </a:pPr>
            <a:endParaRPr lang="fr-FR" dirty="0">
              <a:latin typeface="Calibri" panose="020F0502020204030204" pitchFamily="34" charset="0"/>
              <a:cs typeface="Calibri" panose="020F0502020204030204" pitchFamily="34" charset="0"/>
            </a:endParaRPr>
          </a:p>
          <a:p>
            <a:pPr marL="139700" indent="0">
              <a:lnSpc>
                <a:spcPct val="150000"/>
              </a:lnSpc>
              <a:buNone/>
            </a:pPr>
            <a:r>
              <a:rPr lang="fr-FR" dirty="0">
                <a:latin typeface="Calibri" panose="020F0502020204030204" pitchFamily="34" charset="0"/>
                <a:cs typeface="Calibri" panose="020F0502020204030204" pitchFamily="34" charset="0"/>
              </a:rPr>
              <a:t>Une méthodologie particulièrement simple, qui offre pourtant à elle seule une excellente visibilité sur la répartition du travail. Mais aussi sur d’éventuels goulots d'étranglement pouvant causer des problèmes à terme.</a:t>
            </a:r>
          </a:p>
        </p:txBody>
      </p:sp>
      <p:sp>
        <p:nvSpPr>
          <p:cNvPr id="7" name="Google Shape;179;p39"/>
          <p:cNvSpPr txBox="1">
            <a:spLocks/>
          </p:cNvSpPr>
          <p:nvPr/>
        </p:nvSpPr>
        <p:spPr>
          <a:xfrm>
            <a:off x="1596759" y="448609"/>
            <a:ext cx="5110687"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3500" dirty="0" smtClean="0">
                <a:latin typeface="Calibri" panose="020F0502020204030204" pitchFamily="34" charset="0"/>
                <a:cs typeface="Calibri" panose="020F0502020204030204" pitchFamily="34" charset="0"/>
              </a:rPr>
              <a:t>LE TABLEAU KANBAN</a:t>
            </a:r>
            <a:endParaRPr lang="en-US" sz="3500" dirty="0">
              <a:latin typeface="Calibri" panose="020F0502020204030204" pitchFamily="34" charset="0"/>
              <a:cs typeface="Calibri" panose="020F0502020204030204" pitchFamily="34" charset="0"/>
            </a:endParaRPr>
          </a:p>
        </p:txBody>
      </p:sp>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a:solidFill>
                  <a:schemeClr val="tx2"/>
                </a:solidFill>
                <a:latin typeface="Calibri" panose="020F0502020204030204" pitchFamily="34" charset="0"/>
                <a:cs typeface="Calibri" panose="020F0502020204030204" pitchFamily="34" charset="0"/>
              </a:rPr>
              <a:t>8</a:t>
            </a:r>
          </a:p>
        </p:txBody>
      </p:sp>
    </p:spTree>
    <p:extLst>
      <p:ext uri="{BB962C8B-B14F-4D97-AF65-F5344CB8AC3E}">
        <p14:creationId xmlns:p14="http://schemas.microsoft.com/office/powerpoint/2010/main" val="2204593580"/>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7" name="Google Shape;179;p39"/>
          <p:cNvSpPr txBox="1">
            <a:spLocks/>
          </p:cNvSpPr>
          <p:nvPr/>
        </p:nvSpPr>
        <p:spPr>
          <a:xfrm>
            <a:off x="1612583" y="148281"/>
            <a:ext cx="5535872" cy="5865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sz="2800" b="1" dirty="0">
                <a:latin typeface="Calibri" panose="020F0502020204030204" pitchFamily="34" charset="0"/>
                <a:cs typeface="Calibri" panose="020F0502020204030204" pitchFamily="34" charset="0"/>
              </a:rPr>
              <a:t>Exemple de la méthode Kanban.</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51" y="1029383"/>
            <a:ext cx="6878010" cy="3668741"/>
          </a:xfrm>
          <a:prstGeom prst="rect">
            <a:avLst/>
          </a:prstGeom>
        </p:spPr>
      </p:pic>
      <p:sp>
        <p:nvSpPr>
          <p:cNvPr id="4" name="ZoneTexte 3"/>
          <p:cNvSpPr txBox="1"/>
          <p:nvPr/>
        </p:nvSpPr>
        <p:spPr>
          <a:xfrm>
            <a:off x="8491454" y="4670853"/>
            <a:ext cx="48191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000" b="1" dirty="0">
                <a:solidFill>
                  <a:schemeClr val="tx2"/>
                </a:solidFill>
                <a:latin typeface="Calibri" panose="020F0502020204030204" pitchFamily="34" charset="0"/>
                <a:cs typeface="Calibri" panose="020F0502020204030204" pitchFamily="34" charset="0"/>
              </a:rPr>
              <a:t>9</a:t>
            </a:r>
          </a:p>
        </p:txBody>
      </p:sp>
    </p:spTree>
    <p:extLst>
      <p:ext uri="{BB962C8B-B14F-4D97-AF65-F5344CB8AC3E}">
        <p14:creationId xmlns:p14="http://schemas.microsoft.com/office/powerpoint/2010/main" val="1164552911"/>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1117</TotalTime>
  <Words>1139</Words>
  <Application>Microsoft Office PowerPoint</Application>
  <PresentationFormat>Affichage à l'écran (16:9)</PresentationFormat>
  <Paragraphs>132</Paragraphs>
  <Slides>18</Slides>
  <Notes>18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18</vt:i4>
      </vt:variant>
    </vt:vector>
  </HeadingPairs>
  <TitlesOfParts>
    <vt:vector size="27" baseType="lpstr">
      <vt:lpstr>Calibri</vt:lpstr>
      <vt:lpstr>Algerian</vt:lpstr>
      <vt:lpstr>Montserrat ExtraLight</vt:lpstr>
      <vt:lpstr>Montserrat</vt:lpstr>
      <vt:lpstr>Wingdings</vt:lpstr>
      <vt:lpstr>Montserrat ExtraBold</vt:lpstr>
      <vt:lpstr>Arial</vt:lpstr>
      <vt:lpstr>Montserrat Medium</vt:lpstr>
      <vt:lpstr>Futuristic Background by Slidesgo</vt:lpstr>
      <vt:lpstr>LE SYSTEME KANBAN</vt:lpstr>
      <vt:lpstr>SOMMAIRE:</vt:lpstr>
      <vt:lpstr>Présentation PowerPoint</vt:lpstr>
      <vt:lpstr>LA MÉTHODE KANBAN</vt:lpstr>
      <vt:lpstr>Comment fonctionne la méthode Kanban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Tube de Communication</dc:title>
  <cp:lastModifiedBy>Jeannetto D</cp:lastModifiedBy>
  <cp:revision>55</cp:revision>
  <dcterms:modified xsi:type="dcterms:W3CDTF">2023-01-04T10:01:35Z</dcterms:modified>
</cp:coreProperties>
</file>